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32"/>
  </p:notesMasterIdLst>
  <p:sldIdLst>
    <p:sldId id="353" r:id="rId2"/>
    <p:sldId id="494" r:id="rId3"/>
    <p:sldId id="495" r:id="rId4"/>
    <p:sldId id="507" r:id="rId5"/>
    <p:sldId id="508" r:id="rId6"/>
    <p:sldId id="503" r:id="rId7"/>
    <p:sldId id="502" r:id="rId8"/>
    <p:sldId id="501" r:id="rId9"/>
    <p:sldId id="505" r:id="rId10"/>
    <p:sldId id="436" r:id="rId11"/>
    <p:sldId id="496" r:id="rId12"/>
    <p:sldId id="506" r:id="rId13"/>
    <p:sldId id="497" r:id="rId14"/>
    <p:sldId id="499" r:id="rId15"/>
    <p:sldId id="500" r:id="rId16"/>
    <p:sldId id="440" r:id="rId17"/>
    <p:sldId id="429" r:id="rId18"/>
    <p:sldId id="448" r:id="rId19"/>
    <p:sldId id="464" r:id="rId20"/>
    <p:sldId id="465" r:id="rId21"/>
    <p:sldId id="466" r:id="rId22"/>
    <p:sldId id="469" r:id="rId23"/>
    <p:sldId id="484" r:id="rId24"/>
    <p:sldId id="485" r:id="rId25"/>
    <p:sldId id="486" r:id="rId26"/>
    <p:sldId id="487" r:id="rId27"/>
    <p:sldId id="475" r:id="rId28"/>
    <p:sldId id="428" r:id="rId29"/>
    <p:sldId id="504" r:id="rId30"/>
    <p:sldId id="482" r:id="rId31"/>
  </p:sldIdLst>
  <p:sldSz cx="9144000" cy="6858000" type="screen4x3"/>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0930"/>
    <a:srgbClr val="E14640"/>
    <a:srgbClr val="E700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6201" autoAdjust="0"/>
  </p:normalViewPr>
  <p:slideViewPr>
    <p:cSldViewPr snapToGrid="0" snapToObjects="1">
      <p:cViewPr varScale="1">
        <p:scale>
          <a:sx n="88" d="100"/>
          <a:sy n="88" d="100"/>
        </p:scale>
        <p:origin x="-132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cycle3" loCatId="cycle" qsTypeId="urn:microsoft.com/office/officeart/2005/8/quickstyle/3d3" qsCatId="3D" csTypeId="urn:microsoft.com/office/officeart/2005/8/colors/accent0_2" csCatId="mainScheme" phldr="1"/>
      <dgm:spPr/>
      <dgm:t>
        <a:bodyPr/>
        <a:lstStyle/>
        <a:p>
          <a:endParaRPr lang="en-US"/>
        </a:p>
      </dgm:t>
    </dgm:pt>
    <dgm:pt modelId="{EC912083-46BA-47EC-834F-B53C28E6D0BD}">
      <dgm:prSet phldrT="[Text]" custT="1"/>
      <dgm:spPr>
        <a:solidFill>
          <a:schemeClr val="bg1">
            <a:lumMod val="50000"/>
          </a:schemeClr>
        </a:solidFill>
      </dgm:spPr>
      <dgm:t>
        <a:bodyPr/>
        <a:lstStyle/>
        <a:p>
          <a:r>
            <a:rPr lang="en-US" sz="1600" baseline="0" dirty="0" smtClean="0">
              <a:solidFill>
                <a:schemeClr val="bg1"/>
              </a:solidFill>
            </a:rPr>
            <a:t>Networks </a:t>
          </a:r>
        </a:p>
        <a:p>
          <a:r>
            <a:rPr lang="en-US" sz="1600" baseline="0" dirty="0" smtClean="0">
              <a:solidFill>
                <a:schemeClr val="bg1"/>
              </a:solidFill>
            </a:rPr>
            <a:t>Google/FB</a:t>
          </a:r>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accent1">
                <a:lumMod val="75000"/>
              </a:schemeClr>
            </a:solidFill>
          </a:endParaRPr>
        </a:p>
      </dgm:t>
    </dgm:pt>
    <dgm:pt modelId="{B4159C30-DBE3-473F-B6E7-4D39883C930F}" type="sibTrans" cxnId="{58B63ADD-6CB4-4181-ADBB-3F961B5EAB75}">
      <dgm:prSet/>
      <dgm:spPr/>
      <dgm:t>
        <a:bodyPr/>
        <a:lstStyle/>
        <a:p>
          <a:endParaRPr lang="en-US">
            <a:solidFill>
              <a:schemeClr val="accent1">
                <a:lumMod val="75000"/>
              </a:schemeClr>
            </a:solidFill>
          </a:endParaRPr>
        </a:p>
      </dgm:t>
    </dgm:pt>
    <dgm:pt modelId="{5BE0CF31-1269-4F42-8E9C-AB1C83B82F91}">
      <dgm:prSet phldrT="[Text]" custT="1"/>
      <dgm:spPr>
        <a:solidFill>
          <a:schemeClr val="bg1">
            <a:lumMod val="50000"/>
          </a:schemeClr>
        </a:solidFill>
      </dgm:spPr>
      <dgm:t>
        <a:bodyPr/>
        <a:lstStyle/>
        <a:p>
          <a:r>
            <a:rPr lang="en-US" sz="1600" dirty="0" smtClean="0">
              <a:solidFill>
                <a:schemeClr val="bg1"/>
              </a:solidFill>
            </a:rPr>
            <a:t>Schools and friends</a:t>
          </a:r>
          <a:endParaRPr lang="en-US" sz="1800" dirty="0">
            <a:solidFill>
              <a:schemeClr val="bg1"/>
            </a:solidFill>
          </a:endParaRPr>
        </a:p>
      </dgm:t>
    </dgm:pt>
    <dgm:pt modelId="{75DD0720-7235-4320-A329-86906588B6D0}" type="parTrans" cxnId="{1CAF43DC-18D5-4F42-B481-63E2779DC67B}">
      <dgm:prSet/>
      <dgm:spPr/>
      <dgm:t>
        <a:bodyPr/>
        <a:lstStyle/>
        <a:p>
          <a:endParaRPr lang="en-US">
            <a:solidFill>
              <a:schemeClr val="accent1">
                <a:lumMod val="75000"/>
              </a:schemeClr>
            </a:solidFill>
          </a:endParaRPr>
        </a:p>
      </dgm:t>
    </dgm:pt>
    <dgm:pt modelId="{8395DD09-8894-488A-88A5-5320ECC2865E}" type="sibTrans" cxnId="{1CAF43DC-18D5-4F42-B481-63E2779DC67B}">
      <dgm:prSet/>
      <dgm:spPr/>
      <dgm:t>
        <a:bodyPr/>
        <a:lstStyle/>
        <a:p>
          <a:endParaRPr lang="en-US">
            <a:solidFill>
              <a:schemeClr val="accent1">
                <a:lumMod val="75000"/>
              </a:schemeClr>
            </a:solidFill>
          </a:endParaRPr>
        </a:p>
      </dgm:t>
    </dgm:pt>
    <dgm:pt modelId="{84D735BB-1C33-4138-9A78-305966867970}">
      <dgm:prSet phldrT="[Text]" custT="1"/>
      <dgm:spPr>
        <a:solidFill>
          <a:schemeClr val="bg1">
            <a:lumMod val="50000"/>
          </a:schemeClr>
        </a:solidFill>
      </dgm:spPr>
      <dgm:t>
        <a:bodyPr/>
        <a:lstStyle/>
        <a:p>
          <a:r>
            <a:rPr lang="en-US" sz="1600" dirty="0" smtClean="0">
              <a:solidFill>
                <a:schemeClr val="bg1"/>
              </a:solidFill>
            </a:rPr>
            <a:t>Treatment Regimes</a:t>
          </a:r>
          <a:endParaRPr lang="en-US" sz="1600" dirty="0">
            <a:solidFill>
              <a:schemeClr val="bg1"/>
            </a:solidFill>
          </a:endParaRPr>
        </a:p>
      </dgm:t>
    </dgm:pt>
    <dgm:pt modelId="{47E16F95-38DA-4A32-8E5C-1A0C013B0A61}" type="parTrans" cxnId="{F6968511-7627-42AC-9695-AC5B50900020}">
      <dgm:prSet/>
      <dgm:spPr/>
      <dgm:t>
        <a:bodyPr/>
        <a:lstStyle/>
        <a:p>
          <a:endParaRPr lang="en-US">
            <a:solidFill>
              <a:schemeClr val="accent1">
                <a:lumMod val="75000"/>
              </a:schemeClr>
            </a:solidFill>
          </a:endParaRPr>
        </a:p>
      </dgm:t>
    </dgm:pt>
    <dgm:pt modelId="{7E191608-6DA8-4C3E-A3B7-9F0B61F2E088}" type="sibTrans" cxnId="{F6968511-7627-42AC-9695-AC5B50900020}">
      <dgm:prSet/>
      <dgm:spPr/>
      <dgm:t>
        <a:bodyPr/>
        <a:lstStyle/>
        <a:p>
          <a:endParaRPr lang="en-US">
            <a:solidFill>
              <a:schemeClr val="accent1">
                <a:lumMod val="75000"/>
              </a:schemeClr>
            </a:solidFill>
          </a:endParaRPr>
        </a:p>
      </dgm:t>
    </dgm:pt>
    <dgm:pt modelId="{BB65AAAE-BF68-4026-9642-6CCF19A8E059}">
      <dgm:prSet phldrT="[Text]" custT="1"/>
      <dgm:spPr>
        <a:solidFill>
          <a:schemeClr val="bg1">
            <a:lumMod val="50000"/>
          </a:schemeClr>
        </a:solidFill>
      </dgm:spPr>
      <dgm:t>
        <a:bodyPr/>
        <a:lstStyle/>
        <a:p>
          <a:r>
            <a:rPr lang="en-US" sz="1600" baseline="0" dirty="0" smtClean="0">
              <a:solidFill>
                <a:schemeClr val="bg1"/>
              </a:solidFill>
            </a:rPr>
            <a:t>Hospitals and Universities</a:t>
          </a:r>
          <a:endParaRPr lang="en-US" sz="1600" baseline="0" dirty="0">
            <a:solidFill>
              <a:schemeClr val="bg1"/>
            </a:solidFill>
          </a:endParaRPr>
        </a:p>
      </dgm:t>
    </dgm:pt>
    <dgm:pt modelId="{940AAEAA-FCD0-4496-AC8E-BC92177EF13A}" type="parTrans" cxnId="{DBA777A6-3F9E-43ED-883E-98336F4BAF18}">
      <dgm:prSet/>
      <dgm:spPr/>
      <dgm:t>
        <a:bodyPr/>
        <a:lstStyle/>
        <a:p>
          <a:endParaRPr lang="en-US">
            <a:solidFill>
              <a:schemeClr val="accent1">
                <a:lumMod val="75000"/>
              </a:schemeClr>
            </a:solidFill>
          </a:endParaRPr>
        </a:p>
      </dgm:t>
    </dgm:pt>
    <dgm:pt modelId="{06DDF0F3-50E9-472E-9D39-8FD5296C5731}" type="sibTrans" cxnId="{DBA777A6-3F9E-43ED-883E-98336F4BAF18}">
      <dgm:prSet/>
      <dgm:spPr/>
      <dgm:t>
        <a:bodyPr/>
        <a:lstStyle/>
        <a:p>
          <a:endParaRPr lang="en-US">
            <a:solidFill>
              <a:schemeClr val="accent1">
                <a:lumMod val="75000"/>
              </a:schemeClr>
            </a:solidFill>
          </a:endParaRPr>
        </a:p>
      </dgm:t>
    </dgm:pt>
    <dgm:pt modelId="{D5D008B2-7392-477D-AF0F-CB25BAB6BAD2}">
      <dgm:prSet phldrT="[Text]" custT="1"/>
      <dgm:spPr>
        <a:solidFill>
          <a:schemeClr val="bg1">
            <a:lumMod val="50000"/>
          </a:schemeClr>
        </a:solidFill>
      </dgm:spPr>
      <dgm:t>
        <a:bodyPr/>
        <a:lstStyle/>
        <a:p>
          <a:r>
            <a:rPr lang="en-US" sz="1600" baseline="0" dirty="0" smtClean="0">
              <a:solidFill>
                <a:schemeClr val="bg1"/>
              </a:solidFill>
            </a:rPr>
            <a:t>Agencies</a:t>
          </a:r>
          <a:endParaRPr lang="en-US" sz="1600" baseline="0" dirty="0">
            <a:solidFill>
              <a:schemeClr val="bg1"/>
            </a:solidFill>
          </a:endParaRPr>
        </a:p>
      </dgm:t>
    </dgm:pt>
    <dgm:pt modelId="{EEFC44C6-C084-4945-8E2A-B21A2E54650D}" type="parTrans" cxnId="{DC444434-42D1-4DD6-B0EE-3D9D715CE4A5}">
      <dgm:prSet/>
      <dgm:spPr/>
      <dgm:t>
        <a:bodyPr/>
        <a:lstStyle/>
        <a:p>
          <a:endParaRPr lang="en-US">
            <a:solidFill>
              <a:schemeClr val="accent1">
                <a:lumMod val="75000"/>
              </a:schemeClr>
            </a:solidFill>
          </a:endParaRPr>
        </a:p>
      </dgm:t>
    </dgm:pt>
    <dgm:pt modelId="{0BDD5ED4-7A52-4970-B38F-B7D725E6E8BE}" type="sibTrans" cxnId="{DC444434-42D1-4DD6-B0EE-3D9D715CE4A5}">
      <dgm:prSet/>
      <dgm:spPr/>
      <dgm:t>
        <a:bodyPr/>
        <a:lstStyle/>
        <a:p>
          <a:endParaRPr lang="en-US">
            <a:solidFill>
              <a:schemeClr val="accent1">
                <a:lumMod val="75000"/>
              </a:schemeClr>
            </a:solidFill>
          </a:endParaRPr>
        </a:p>
      </dgm:t>
    </dgm:pt>
    <dgm:pt modelId="{4FAA1860-FC8B-434A-8DCB-7F5894769DB7}">
      <dgm:prSet phldrT="[Text]" custT="1"/>
      <dgm:spPr>
        <a:solidFill>
          <a:schemeClr val="bg1">
            <a:lumMod val="50000"/>
          </a:schemeClr>
        </a:solidFill>
      </dgm:spPr>
      <dgm:t>
        <a:bodyPr/>
        <a:lstStyle/>
        <a:p>
          <a:r>
            <a:rPr lang="en-US" sz="1600" dirty="0" smtClean="0">
              <a:solidFill>
                <a:schemeClr val="bg1"/>
              </a:solidFill>
            </a:rPr>
            <a:t>Advocacy</a:t>
          </a:r>
          <a:endParaRPr lang="en-US" sz="1600" dirty="0">
            <a:solidFill>
              <a:schemeClr val="bg1"/>
            </a:solidFill>
          </a:endParaRPr>
        </a:p>
      </dgm:t>
    </dgm:pt>
    <dgm:pt modelId="{8FEA8DFD-7E6E-4AC3-9982-7AD0E308D20E}" type="sibTrans" cxnId="{FFC13BB9-7977-4F46-813A-801ECA765BA8}">
      <dgm:prSet/>
      <dgm:spPr/>
      <dgm:t>
        <a:bodyPr/>
        <a:lstStyle/>
        <a:p>
          <a:endParaRPr lang="en-US">
            <a:solidFill>
              <a:schemeClr val="accent1">
                <a:lumMod val="75000"/>
              </a:schemeClr>
            </a:solidFill>
          </a:endParaRPr>
        </a:p>
      </dgm:t>
    </dgm:pt>
    <dgm:pt modelId="{4F38107D-D252-4C3B-89A6-9E7AE51A10E9}" type="parTrans" cxnId="{FFC13BB9-7977-4F46-813A-801ECA765BA8}">
      <dgm:prSet/>
      <dgm:spPr/>
      <dgm:t>
        <a:bodyPr/>
        <a:lstStyle/>
        <a:p>
          <a:endParaRPr lang="en-US">
            <a:solidFill>
              <a:schemeClr val="accent1">
                <a:lumMod val="75000"/>
              </a:schemeClr>
            </a:solidFill>
          </a:endParaRPr>
        </a:p>
      </dgm:t>
    </dgm:pt>
    <dgm:pt modelId="{02FC1509-DF80-4114-8663-C2F229A0391A}" type="pres">
      <dgm:prSet presAssocID="{1BAD8522-E1D8-4100-9F9C-B922C6893C90}" presName="Name0" presStyleCnt="0">
        <dgm:presLayoutVars>
          <dgm:dir/>
          <dgm:resizeHandles val="exact"/>
        </dgm:presLayoutVars>
      </dgm:prSet>
      <dgm:spPr/>
      <dgm:t>
        <a:bodyPr/>
        <a:lstStyle/>
        <a:p>
          <a:endParaRPr lang="en-US"/>
        </a:p>
      </dgm:t>
    </dgm:pt>
    <dgm:pt modelId="{FCFC3A75-994A-4C3A-8CE1-6F5AF2487160}" type="pres">
      <dgm:prSet presAssocID="{1BAD8522-E1D8-4100-9F9C-B922C6893C90}" presName="cycle" presStyleCnt="0"/>
      <dgm:spPr/>
      <dgm:t>
        <a:bodyPr/>
        <a:lstStyle/>
        <a:p>
          <a:endParaRPr lang="en-US"/>
        </a:p>
      </dgm:t>
    </dgm:pt>
    <dgm:pt modelId="{B608993C-441D-47D6-90BB-6F0972DE8538}" type="pres">
      <dgm:prSet presAssocID="{EC912083-46BA-47EC-834F-B53C28E6D0BD}" presName="nodeFirstNode" presStyleLbl="node1" presStyleIdx="0" presStyleCnt="6" custRadScaleRad="100146" custRadScaleInc="-3872">
        <dgm:presLayoutVars>
          <dgm:bulletEnabled val="1"/>
        </dgm:presLayoutVars>
      </dgm:prSet>
      <dgm:spPr/>
      <dgm:t>
        <a:bodyPr/>
        <a:lstStyle/>
        <a:p>
          <a:endParaRPr lang="en-US"/>
        </a:p>
      </dgm:t>
    </dgm:pt>
    <dgm:pt modelId="{28E1ADE4-E8BA-422E-A07E-42D0F4E968FA}" type="pres">
      <dgm:prSet presAssocID="{B4159C30-DBE3-473F-B6E7-4D39883C930F}" presName="sibTransFirstNode" presStyleLbl="bgShp" presStyleIdx="0" presStyleCnt="1"/>
      <dgm:spPr/>
      <dgm:t>
        <a:bodyPr/>
        <a:lstStyle/>
        <a:p>
          <a:endParaRPr lang="en-US"/>
        </a:p>
      </dgm:t>
    </dgm:pt>
    <dgm:pt modelId="{A9163045-9B3F-4691-A7F9-DF18D02E4CD3}" type="pres">
      <dgm:prSet presAssocID="{D5D008B2-7392-477D-AF0F-CB25BAB6BAD2}" presName="nodeFollowingNodes" presStyleLbl="node1" presStyleIdx="1" presStyleCnt="6">
        <dgm:presLayoutVars>
          <dgm:bulletEnabled val="1"/>
        </dgm:presLayoutVars>
      </dgm:prSet>
      <dgm:spPr/>
      <dgm:t>
        <a:bodyPr/>
        <a:lstStyle/>
        <a:p>
          <a:endParaRPr lang="en-US"/>
        </a:p>
      </dgm:t>
    </dgm:pt>
    <dgm:pt modelId="{A1A62761-208D-4872-BD38-587B734EF76C}" type="pres">
      <dgm:prSet presAssocID="{BB65AAAE-BF68-4026-9642-6CCF19A8E059}" presName="nodeFollowingNodes" presStyleLbl="node1" presStyleIdx="2" presStyleCnt="6">
        <dgm:presLayoutVars>
          <dgm:bulletEnabled val="1"/>
        </dgm:presLayoutVars>
      </dgm:prSet>
      <dgm:spPr/>
      <dgm:t>
        <a:bodyPr/>
        <a:lstStyle/>
        <a:p>
          <a:endParaRPr lang="en-US"/>
        </a:p>
      </dgm:t>
    </dgm:pt>
    <dgm:pt modelId="{2DD5B609-84D9-493C-994C-E7DEBF8B9EB9}" type="pres">
      <dgm:prSet presAssocID="{84D735BB-1C33-4138-9A78-305966867970}" presName="nodeFollowingNodes" presStyleLbl="node1" presStyleIdx="3" presStyleCnt="6">
        <dgm:presLayoutVars>
          <dgm:bulletEnabled val="1"/>
        </dgm:presLayoutVars>
      </dgm:prSet>
      <dgm:spPr/>
      <dgm:t>
        <a:bodyPr/>
        <a:lstStyle/>
        <a:p>
          <a:endParaRPr lang="en-US"/>
        </a:p>
      </dgm:t>
    </dgm:pt>
    <dgm:pt modelId="{37206494-470C-48AB-A15E-8AEFABE54B49}" type="pres">
      <dgm:prSet presAssocID="{5BE0CF31-1269-4F42-8E9C-AB1C83B82F91}" presName="nodeFollowingNodes" presStyleLbl="node1" presStyleIdx="4" presStyleCnt="6">
        <dgm:presLayoutVars>
          <dgm:bulletEnabled val="1"/>
        </dgm:presLayoutVars>
      </dgm:prSet>
      <dgm:spPr/>
      <dgm:t>
        <a:bodyPr/>
        <a:lstStyle/>
        <a:p>
          <a:endParaRPr lang="en-US"/>
        </a:p>
      </dgm:t>
    </dgm:pt>
    <dgm:pt modelId="{CAD249C5-B3AC-47DA-93D0-E73AC39604E6}" type="pres">
      <dgm:prSet presAssocID="{4FAA1860-FC8B-434A-8DCB-7F5894769DB7}" presName="nodeFollowingNodes" presStyleLbl="node1" presStyleIdx="5" presStyleCnt="6">
        <dgm:presLayoutVars>
          <dgm:bulletEnabled val="1"/>
        </dgm:presLayoutVars>
      </dgm:prSet>
      <dgm:spPr/>
      <dgm:t>
        <a:bodyPr/>
        <a:lstStyle/>
        <a:p>
          <a:endParaRPr lang="en-US"/>
        </a:p>
      </dgm:t>
    </dgm:pt>
  </dgm:ptLst>
  <dgm:cxnLst>
    <dgm:cxn modelId="{58B63ADD-6CB4-4181-ADBB-3F961B5EAB75}" srcId="{1BAD8522-E1D8-4100-9F9C-B922C6893C90}" destId="{EC912083-46BA-47EC-834F-B53C28E6D0BD}" srcOrd="0" destOrd="0" parTransId="{F1078060-4F1D-4792-900A-9DC3C71D1776}" sibTransId="{B4159C30-DBE3-473F-B6E7-4D39883C930F}"/>
    <dgm:cxn modelId="{388DA2FB-2D1D-4FEB-A5DD-A35AF4306526}" type="presOf" srcId="{B4159C30-DBE3-473F-B6E7-4D39883C930F}" destId="{28E1ADE4-E8BA-422E-A07E-42D0F4E968FA}" srcOrd="0" destOrd="0" presId="urn:microsoft.com/office/officeart/2005/8/layout/cycle3"/>
    <dgm:cxn modelId="{28E57F83-B498-428E-9174-1B66139CCC63}" type="presOf" srcId="{84D735BB-1C33-4138-9A78-305966867970}" destId="{2DD5B609-84D9-493C-994C-E7DEBF8B9EB9}" srcOrd="0" destOrd="0" presId="urn:microsoft.com/office/officeart/2005/8/layout/cycle3"/>
    <dgm:cxn modelId="{7DAC5CC5-D023-4C0B-A0AB-C713DB78F85A}" type="presOf" srcId="{EC912083-46BA-47EC-834F-B53C28E6D0BD}" destId="{B608993C-441D-47D6-90BB-6F0972DE8538}" srcOrd="0" destOrd="0" presId="urn:microsoft.com/office/officeart/2005/8/layout/cycle3"/>
    <dgm:cxn modelId="{1CAF43DC-18D5-4F42-B481-63E2779DC67B}" srcId="{1BAD8522-E1D8-4100-9F9C-B922C6893C90}" destId="{5BE0CF31-1269-4F42-8E9C-AB1C83B82F91}" srcOrd="4" destOrd="0" parTransId="{75DD0720-7235-4320-A329-86906588B6D0}" sibTransId="{8395DD09-8894-488A-88A5-5320ECC2865E}"/>
    <dgm:cxn modelId="{FFC13BB9-7977-4F46-813A-801ECA765BA8}" srcId="{1BAD8522-E1D8-4100-9F9C-B922C6893C90}" destId="{4FAA1860-FC8B-434A-8DCB-7F5894769DB7}" srcOrd="5" destOrd="0" parTransId="{4F38107D-D252-4C3B-89A6-9E7AE51A10E9}" sibTransId="{8FEA8DFD-7E6E-4AC3-9982-7AD0E308D20E}"/>
    <dgm:cxn modelId="{CC06CC2A-68EB-4201-A963-C51E16E55215}" type="presOf" srcId="{BB65AAAE-BF68-4026-9642-6CCF19A8E059}" destId="{A1A62761-208D-4872-BD38-587B734EF76C}" srcOrd="0" destOrd="0" presId="urn:microsoft.com/office/officeart/2005/8/layout/cycle3"/>
    <dgm:cxn modelId="{DBA777A6-3F9E-43ED-883E-98336F4BAF18}" srcId="{1BAD8522-E1D8-4100-9F9C-B922C6893C90}" destId="{BB65AAAE-BF68-4026-9642-6CCF19A8E059}" srcOrd="2" destOrd="0" parTransId="{940AAEAA-FCD0-4496-AC8E-BC92177EF13A}" sibTransId="{06DDF0F3-50E9-472E-9D39-8FD5296C5731}"/>
    <dgm:cxn modelId="{5324DB1B-B9FF-4C55-AE5F-808ED3E68337}" type="presOf" srcId="{1BAD8522-E1D8-4100-9F9C-B922C6893C90}" destId="{02FC1509-DF80-4114-8663-C2F229A0391A}" srcOrd="0" destOrd="0" presId="urn:microsoft.com/office/officeart/2005/8/layout/cycle3"/>
    <dgm:cxn modelId="{F6968511-7627-42AC-9695-AC5B50900020}" srcId="{1BAD8522-E1D8-4100-9F9C-B922C6893C90}" destId="{84D735BB-1C33-4138-9A78-305966867970}" srcOrd="3" destOrd="0" parTransId="{47E16F95-38DA-4A32-8E5C-1A0C013B0A61}" sibTransId="{7E191608-6DA8-4C3E-A3B7-9F0B61F2E088}"/>
    <dgm:cxn modelId="{F8C73E52-46BD-4D94-853B-FDA267224597}" type="presOf" srcId="{4FAA1860-FC8B-434A-8DCB-7F5894769DB7}" destId="{CAD249C5-B3AC-47DA-93D0-E73AC39604E6}" srcOrd="0" destOrd="0" presId="urn:microsoft.com/office/officeart/2005/8/layout/cycle3"/>
    <dgm:cxn modelId="{DC444434-42D1-4DD6-B0EE-3D9D715CE4A5}" srcId="{1BAD8522-E1D8-4100-9F9C-B922C6893C90}" destId="{D5D008B2-7392-477D-AF0F-CB25BAB6BAD2}" srcOrd="1" destOrd="0" parTransId="{EEFC44C6-C084-4945-8E2A-B21A2E54650D}" sibTransId="{0BDD5ED4-7A52-4970-B38F-B7D725E6E8BE}"/>
    <dgm:cxn modelId="{EC1B76EF-5EAF-43C3-9A1A-8800354D9C70}" type="presOf" srcId="{5BE0CF31-1269-4F42-8E9C-AB1C83B82F91}" destId="{37206494-470C-48AB-A15E-8AEFABE54B49}" srcOrd="0" destOrd="0" presId="urn:microsoft.com/office/officeart/2005/8/layout/cycle3"/>
    <dgm:cxn modelId="{76887162-89C6-44AF-8D08-93D6E86BAEE9}" type="presOf" srcId="{D5D008B2-7392-477D-AF0F-CB25BAB6BAD2}" destId="{A9163045-9B3F-4691-A7F9-DF18D02E4CD3}" srcOrd="0" destOrd="0" presId="urn:microsoft.com/office/officeart/2005/8/layout/cycle3"/>
    <dgm:cxn modelId="{D46716D2-A721-44C1-9D1D-D173E97BBFEC}" type="presParOf" srcId="{02FC1509-DF80-4114-8663-C2F229A0391A}" destId="{FCFC3A75-994A-4C3A-8CE1-6F5AF2487160}" srcOrd="0" destOrd="0" presId="urn:microsoft.com/office/officeart/2005/8/layout/cycle3"/>
    <dgm:cxn modelId="{B5E4A92A-D9D4-4395-A445-28BFB896D4DC}" type="presParOf" srcId="{FCFC3A75-994A-4C3A-8CE1-6F5AF2487160}" destId="{B608993C-441D-47D6-90BB-6F0972DE8538}" srcOrd="0" destOrd="0" presId="urn:microsoft.com/office/officeart/2005/8/layout/cycle3"/>
    <dgm:cxn modelId="{7979AA5C-429B-4DF2-A399-1E5683AED586}" type="presParOf" srcId="{FCFC3A75-994A-4C3A-8CE1-6F5AF2487160}" destId="{28E1ADE4-E8BA-422E-A07E-42D0F4E968FA}" srcOrd="1" destOrd="0" presId="urn:microsoft.com/office/officeart/2005/8/layout/cycle3"/>
    <dgm:cxn modelId="{8D7C2C92-7DCB-4FF8-8EAB-0A2927AC1377}" type="presParOf" srcId="{FCFC3A75-994A-4C3A-8CE1-6F5AF2487160}" destId="{A9163045-9B3F-4691-A7F9-DF18D02E4CD3}" srcOrd="2" destOrd="0" presId="urn:microsoft.com/office/officeart/2005/8/layout/cycle3"/>
    <dgm:cxn modelId="{D02A6C96-0E48-4F19-9904-A4BE80DCC8C6}" type="presParOf" srcId="{FCFC3A75-994A-4C3A-8CE1-6F5AF2487160}" destId="{A1A62761-208D-4872-BD38-587B734EF76C}" srcOrd="3" destOrd="0" presId="urn:microsoft.com/office/officeart/2005/8/layout/cycle3"/>
    <dgm:cxn modelId="{CA5F4D02-AE9F-4265-A45C-394EC412CA16}" type="presParOf" srcId="{FCFC3A75-994A-4C3A-8CE1-6F5AF2487160}" destId="{2DD5B609-84D9-493C-994C-E7DEBF8B9EB9}" srcOrd="4" destOrd="0" presId="urn:microsoft.com/office/officeart/2005/8/layout/cycle3"/>
    <dgm:cxn modelId="{9CE08201-9D60-4A6C-9A47-B7B7E61A6A0C}" type="presParOf" srcId="{FCFC3A75-994A-4C3A-8CE1-6F5AF2487160}" destId="{37206494-470C-48AB-A15E-8AEFABE54B49}" srcOrd="5" destOrd="0" presId="urn:microsoft.com/office/officeart/2005/8/layout/cycle3"/>
    <dgm:cxn modelId="{FD2BAF48-1540-414C-A7E2-65A77A19E0D0}" type="presParOf" srcId="{FCFC3A75-994A-4C3A-8CE1-6F5AF2487160}" destId="{CAD249C5-B3AC-47DA-93D0-E73AC39604E6}" srcOrd="6" destOrd="0" presId="urn:microsoft.com/office/officeart/2005/8/layout/cycle3"/>
  </dgm:cxnLst>
  <dgm:bg>
    <a:effectLst>
      <a:outerShdw blurRad="50800" dist="38100" dir="2700000" algn="tl" rotWithShape="0">
        <a:prstClr val="black">
          <a:alpha val="40000"/>
        </a:prstClr>
      </a:outerShdw>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F3800-0436-4C48-906F-E3D5ADE3C4B7}"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1D7FC0C3-BAEF-6F40-A495-17DEA929EF6C}">
      <dgm:prSet phldrT="[Text]"/>
      <dgm:spPr/>
      <dgm:t>
        <a:bodyPr/>
        <a:lstStyle/>
        <a:p>
          <a:r>
            <a:rPr lang="en-US" dirty="0" smtClean="0"/>
            <a:t>PATIENT VOICE IS INMPORTANT</a:t>
          </a:r>
          <a:endParaRPr lang="en-US" dirty="0"/>
        </a:p>
      </dgm:t>
    </dgm:pt>
    <dgm:pt modelId="{09BFF26D-2BAC-064D-818B-78FD1AA9F73D}" type="parTrans" cxnId="{9915A704-EA86-6741-8E1E-A2A01BC50564}">
      <dgm:prSet/>
      <dgm:spPr/>
      <dgm:t>
        <a:bodyPr/>
        <a:lstStyle/>
        <a:p>
          <a:endParaRPr lang="en-US"/>
        </a:p>
      </dgm:t>
    </dgm:pt>
    <dgm:pt modelId="{FD36BBD3-7D64-CA4F-B6AE-2A7B3186296A}" type="sibTrans" cxnId="{9915A704-EA86-6741-8E1E-A2A01BC50564}">
      <dgm:prSet/>
      <dgm:spPr/>
      <dgm:t>
        <a:bodyPr/>
        <a:lstStyle/>
        <a:p>
          <a:endParaRPr lang="en-US"/>
        </a:p>
      </dgm:t>
    </dgm:pt>
    <dgm:pt modelId="{A45AEF1C-82AA-6247-8958-CEAEA704B216}">
      <dgm:prSet phldrT="[Text]"/>
      <dgm:spPr/>
      <dgm:t>
        <a:bodyPr/>
        <a:lstStyle/>
        <a:p>
          <a:r>
            <a:rPr lang="en-US" dirty="0" smtClean="0"/>
            <a:t>POLICY</a:t>
          </a:r>
          <a:endParaRPr lang="en-US" dirty="0"/>
        </a:p>
      </dgm:t>
    </dgm:pt>
    <dgm:pt modelId="{39A3AB87-D080-384D-81B4-8C7AF8F8BD21}" type="parTrans" cxnId="{81F6E1EE-BC32-5343-8A98-EE3FAABFD2C6}">
      <dgm:prSet/>
      <dgm:spPr/>
      <dgm:t>
        <a:bodyPr/>
        <a:lstStyle/>
        <a:p>
          <a:endParaRPr lang="en-US"/>
        </a:p>
      </dgm:t>
    </dgm:pt>
    <dgm:pt modelId="{1FBA225F-559D-BF4B-8D6E-57EC9F78D91D}" type="sibTrans" cxnId="{81F6E1EE-BC32-5343-8A98-EE3FAABFD2C6}">
      <dgm:prSet/>
      <dgm:spPr/>
      <dgm:t>
        <a:bodyPr/>
        <a:lstStyle/>
        <a:p>
          <a:endParaRPr lang="en-US"/>
        </a:p>
      </dgm:t>
    </dgm:pt>
    <dgm:pt modelId="{6BBAFB95-22E2-EF4F-8021-AA62CBDABE60}">
      <dgm:prSet phldrT="[Text]"/>
      <dgm:spPr/>
      <dgm:t>
        <a:bodyPr/>
        <a:lstStyle/>
        <a:p>
          <a:r>
            <a:rPr lang="en-US" dirty="0" smtClean="0"/>
            <a:t>GOVERNMENT</a:t>
          </a:r>
          <a:endParaRPr lang="en-US" dirty="0"/>
        </a:p>
      </dgm:t>
    </dgm:pt>
    <dgm:pt modelId="{8E140913-B680-FE48-80F9-37404BC92239}" type="parTrans" cxnId="{A2D40AAF-E45D-9140-99BC-5BFBD64088CE}">
      <dgm:prSet/>
      <dgm:spPr/>
      <dgm:t>
        <a:bodyPr/>
        <a:lstStyle/>
        <a:p>
          <a:endParaRPr lang="en-US"/>
        </a:p>
      </dgm:t>
    </dgm:pt>
    <dgm:pt modelId="{A5173D95-5DE5-E64D-83A4-5C6E08012081}" type="sibTrans" cxnId="{A2D40AAF-E45D-9140-99BC-5BFBD64088CE}">
      <dgm:prSet/>
      <dgm:spPr/>
      <dgm:t>
        <a:bodyPr/>
        <a:lstStyle/>
        <a:p>
          <a:endParaRPr lang="en-US"/>
        </a:p>
      </dgm:t>
    </dgm:pt>
    <dgm:pt modelId="{769A3B40-9B60-8640-A1CA-4E3AEAE8E124}">
      <dgm:prSet phldrT="[Text]"/>
      <dgm:spPr/>
      <dgm:t>
        <a:bodyPr/>
        <a:lstStyle/>
        <a:p>
          <a:r>
            <a:rPr lang="en-US" dirty="0" smtClean="0"/>
            <a:t>INDUSTRY</a:t>
          </a:r>
          <a:endParaRPr lang="en-US" dirty="0"/>
        </a:p>
      </dgm:t>
    </dgm:pt>
    <dgm:pt modelId="{1D775970-4766-8148-804D-A3E3C09B3F6F}" type="parTrans" cxnId="{C42A4389-6463-964A-89FE-ECEBCB799580}">
      <dgm:prSet/>
      <dgm:spPr/>
      <dgm:t>
        <a:bodyPr/>
        <a:lstStyle/>
        <a:p>
          <a:endParaRPr lang="en-US"/>
        </a:p>
      </dgm:t>
    </dgm:pt>
    <dgm:pt modelId="{8B86D41A-D6F7-1848-A552-8BF7DBAB9A05}" type="sibTrans" cxnId="{C42A4389-6463-964A-89FE-ECEBCB799580}">
      <dgm:prSet/>
      <dgm:spPr/>
      <dgm:t>
        <a:bodyPr/>
        <a:lstStyle/>
        <a:p>
          <a:endParaRPr lang="en-US"/>
        </a:p>
      </dgm:t>
    </dgm:pt>
    <dgm:pt modelId="{9C0F3955-C9DF-A141-BFF9-F6C0A7055173}" type="pres">
      <dgm:prSet presAssocID="{5DCF3800-0436-4C48-906F-E3D5ADE3C4B7}" presName="cycle" presStyleCnt="0">
        <dgm:presLayoutVars>
          <dgm:chMax val="1"/>
          <dgm:dir/>
          <dgm:animLvl val="ctr"/>
          <dgm:resizeHandles val="exact"/>
        </dgm:presLayoutVars>
      </dgm:prSet>
      <dgm:spPr/>
      <dgm:t>
        <a:bodyPr/>
        <a:lstStyle/>
        <a:p>
          <a:endParaRPr lang="en-US"/>
        </a:p>
      </dgm:t>
    </dgm:pt>
    <dgm:pt modelId="{3D00A52E-B62A-734F-8847-6A759850AEA9}" type="pres">
      <dgm:prSet presAssocID="{1D7FC0C3-BAEF-6F40-A495-17DEA929EF6C}" presName="centerShape" presStyleLbl="node0" presStyleIdx="0" presStyleCnt="1"/>
      <dgm:spPr/>
      <dgm:t>
        <a:bodyPr/>
        <a:lstStyle/>
        <a:p>
          <a:endParaRPr lang="en-US"/>
        </a:p>
      </dgm:t>
    </dgm:pt>
    <dgm:pt modelId="{25A6143B-32A6-554D-9DCF-2703A3153F99}" type="pres">
      <dgm:prSet presAssocID="{39A3AB87-D080-384D-81B4-8C7AF8F8BD21}" presName="parTrans" presStyleLbl="bgSibTrans2D1" presStyleIdx="0" presStyleCnt="3"/>
      <dgm:spPr/>
      <dgm:t>
        <a:bodyPr/>
        <a:lstStyle/>
        <a:p>
          <a:endParaRPr lang="en-US"/>
        </a:p>
      </dgm:t>
    </dgm:pt>
    <dgm:pt modelId="{895BED34-48EC-914A-952A-603777876BC2}" type="pres">
      <dgm:prSet presAssocID="{A45AEF1C-82AA-6247-8958-CEAEA704B216}" presName="node" presStyleLbl="node1" presStyleIdx="0" presStyleCnt="3">
        <dgm:presLayoutVars>
          <dgm:bulletEnabled val="1"/>
        </dgm:presLayoutVars>
      </dgm:prSet>
      <dgm:spPr/>
      <dgm:t>
        <a:bodyPr/>
        <a:lstStyle/>
        <a:p>
          <a:endParaRPr lang="en-US"/>
        </a:p>
      </dgm:t>
    </dgm:pt>
    <dgm:pt modelId="{A83C1F24-ED2E-EB4B-9988-F680DA4CD449}" type="pres">
      <dgm:prSet presAssocID="{8E140913-B680-FE48-80F9-37404BC92239}" presName="parTrans" presStyleLbl="bgSibTrans2D1" presStyleIdx="1" presStyleCnt="3"/>
      <dgm:spPr/>
      <dgm:t>
        <a:bodyPr/>
        <a:lstStyle/>
        <a:p>
          <a:endParaRPr lang="en-US"/>
        </a:p>
      </dgm:t>
    </dgm:pt>
    <dgm:pt modelId="{F676ACEB-966A-2646-BD6B-6C23B70ECE7E}" type="pres">
      <dgm:prSet presAssocID="{6BBAFB95-22E2-EF4F-8021-AA62CBDABE60}" presName="node" presStyleLbl="node1" presStyleIdx="1" presStyleCnt="3">
        <dgm:presLayoutVars>
          <dgm:bulletEnabled val="1"/>
        </dgm:presLayoutVars>
      </dgm:prSet>
      <dgm:spPr/>
      <dgm:t>
        <a:bodyPr/>
        <a:lstStyle/>
        <a:p>
          <a:endParaRPr lang="en-US"/>
        </a:p>
      </dgm:t>
    </dgm:pt>
    <dgm:pt modelId="{75EFB7DE-A1BD-F340-AD5B-0C178E86BEEE}" type="pres">
      <dgm:prSet presAssocID="{1D775970-4766-8148-804D-A3E3C09B3F6F}" presName="parTrans" presStyleLbl="bgSibTrans2D1" presStyleIdx="2" presStyleCnt="3"/>
      <dgm:spPr/>
      <dgm:t>
        <a:bodyPr/>
        <a:lstStyle/>
        <a:p>
          <a:endParaRPr lang="en-US"/>
        </a:p>
      </dgm:t>
    </dgm:pt>
    <dgm:pt modelId="{81B9F85D-A6E7-1943-8836-001A7AFC78B5}" type="pres">
      <dgm:prSet presAssocID="{769A3B40-9B60-8640-A1CA-4E3AEAE8E124}" presName="node" presStyleLbl="node1" presStyleIdx="2" presStyleCnt="3">
        <dgm:presLayoutVars>
          <dgm:bulletEnabled val="1"/>
        </dgm:presLayoutVars>
      </dgm:prSet>
      <dgm:spPr/>
      <dgm:t>
        <a:bodyPr/>
        <a:lstStyle/>
        <a:p>
          <a:endParaRPr lang="en-US"/>
        </a:p>
      </dgm:t>
    </dgm:pt>
  </dgm:ptLst>
  <dgm:cxnLst>
    <dgm:cxn modelId="{7B70D134-98ED-4173-A024-73EE28B9024D}" type="presOf" srcId="{5DCF3800-0436-4C48-906F-E3D5ADE3C4B7}" destId="{9C0F3955-C9DF-A141-BFF9-F6C0A7055173}" srcOrd="0" destOrd="0" presId="urn:microsoft.com/office/officeart/2005/8/layout/radial4"/>
    <dgm:cxn modelId="{2C2EB60F-6733-4BF7-A796-810D2B02FF6C}" type="presOf" srcId="{1D775970-4766-8148-804D-A3E3C09B3F6F}" destId="{75EFB7DE-A1BD-F340-AD5B-0C178E86BEEE}" srcOrd="0" destOrd="0" presId="urn:microsoft.com/office/officeart/2005/8/layout/radial4"/>
    <dgm:cxn modelId="{23A411DD-9725-4673-9FF0-250B4AA344BB}" type="presOf" srcId="{39A3AB87-D080-384D-81B4-8C7AF8F8BD21}" destId="{25A6143B-32A6-554D-9DCF-2703A3153F99}" srcOrd="0" destOrd="0" presId="urn:microsoft.com/office/officeart/2005/8/layout/radial4"/>
    <dgm:cxn modelId="{71A44B6F-5410-4520-8771-174CF4993204}" type="presOf" srcId="{6BBAFB95-22E2-EF4F-8021-AA62CBDABE60}" destId="{F676ACEB-966A-2646-BD6B-6C23B70ECE7E}" srcOrd="0" destOrd="0" presId="urn:microsoft.com/office/officeart/2005/8/layout/radial4"/>
    <dgm:cxn modelId="{A972B5DE-3A4A-40AD-8D0C-1134D604E6BD}" type="presOf" srcId="{1D7FC0C3-BAEF-6F40-A495-17DEA929EF6C}" destId="{3D00A52E-B62A-734F-8847-6A759850AEA9}" srcOrd="0" destOrd="0" presId="urn:microsoft.com/office/officeart/2005/8/layout/radial4"/>
    <dgm:cxn modelId="{9A78454A-82BF-48D4-B9BF-3B456D3E6DC3}" type="presOf" srcId="{769A3B40-9B60-8640-A1CA-4E3AEAE8E124}" destId="{81B9F85D-A6E7-1943-8836-001A7AFC78B5}" srcOrd="0" destOrd="0" presId="urn:microsoft.com/office/officeart/2005/8/layout/radial4"/>
    <dgm:cxn modelId="{81F6E1EE-BC32-5343-8A98-EE3FAABFD2C6}" srcId="{1D7FC0C3-BAEF-6F40-A495-17DEA929EF6C}" destId="{A45AEF1C-82AA-6247-8958-CEAEA704B216}" srcOrd="0" destOrd="0" parTransId="{39A3AB87-D080-384D-81B4-8C7AF8F8BD21}" sibTransId="{1FBA225F-559D-BF4B-8D6E-57EC9F78D91D}"/>
    <dgm:cxn modelId="{C42A4389-6463-964A-89FE-ECEBCB799580}" srcId="{1D7FC0C3-BAEF-6F40-A495-17DEA929EF6C}" destId="{769A3B40-9B60-8640-A1CA-4E3AEAE8E124}" srcOrd="2" destOrd="0" parTransId="{1D775970-4766-8148-804D-A3E3C09B3F6F}" sibTransId="{8B86D41A-D6F7-1848-A552-8BF7DBAB9A05}"/>
    <dgm:cxn modelId="{F715B958-8369-405F-9ABE-13EB8E686022}" type="presOf" srcId="{A45AEF1C-82AA-6247-8958-CEAEA704B216}" destId="{895BED34-48EC-914A-952A-603777876BC2}" srcOrd="0" destOrd="0" presId="urn:microsoft.com/office/officeart/2005/8/layout/radial4"/>
    <dgm:cxn modelId="{61354F6F-C111-4750-9F48-F7ECF1BFE538}" type="presOf" srcId="{8E140913-B680-FE48-80F9-37404BC92239}" destId="{A83C1F24-ED2E-EB4B-9988-F680DA4CD449}" srcOrd="0" destOrd="0" presId="urn:microsoft.com/office/officeart/2005/8/layout/radial4"/>
    <dgm:cxn modelId="{A2D40AAF-E45D-9140-99BC-5BFBD64088CE}" srcId="{1D7FC0C3-BAEF-6F40-A495-17DEA929EF6C}" destId="{6BBAFB95-22E2-EF4F-8021-AA62CBDABE60}" srcOrd="1" destOrd="0" parTransId="{8E140913-B680-FE48-80F9-37404BC92239}" sibTransId="{A5173D95-5DE5-E64D-83A4-5C6E08012081}"/>
    <dgm:cxn modelId="{9915A704-EA86-6741-8E1E-A2A01BC50564}" srcId="{5DCF3800-0436-4C48-906F-E3D5ADE3C4B7}" destId="{1D7FC0C3-BAEF-6F40-A495-17DEA929EF6C}" srcOrd="0" destOrd="0" parTransId="{09BFF26D-2BAC-064D-818B-78FD1AA9F73D}" sibTransId="{FD36BBD3-7D64-CA4F-B6AE-2A7B3186296A}"/>
    <dgm:cxn modelId="{012A0E61-65F8-4B0D-8CDB-03B4615C806E}" type="presParOf" srcId="{9C0F3955-C9DF-A141-BFF9-F6C0A7055173}" destId="{3D00A52E-B62A-734F-8847-6A759850AEA9}" srcOrd="0" destOrd="0" presId="urn:microsoft.com/office/officeart/2005/8/layout/radial4"/>
    <dgm:cxn modelId="{0EC2BEC0-B04B-4A93-86D1-ECE1D0AF544E}" type="presParOf" srcId="{9C0F3955-C9DF-A141-BFF9-F6C0A7055173}" destId="{25A6143B-32A6-554D-9DCF-2703A3153F99}" srcOrd="1" destOrd="0" presId="urn:microsoft.com/office/officeart/2005/8/layout/radial4"/>
    <dgm:cxn modelId="{C6F37134-01A4-440F-9D4A-77C014B98C82}" type="presParOf" srcId="{9C0F3955-C9DF-A141-BFF9-F6C0A7055173}" destId="{895BED34-48EC-914A-952A-603777876BC2}" srcOrd="2" destOrd="0" presId="urn:microsoft.com/office/officeart/2005/8/layout/radial4"/>
    <dgm:cxn modelId="{86373A23-C838-4846-A154-CD99960CEA61}" type="presParOf" srcId="{9C0F3955-C9DF-A141-BFF9-F6C0A7055173}" destId="{A83C1F24-ED2E-EB4B-9988-F680DA4CD449}" srcOrd="3" destOrd="0" presId="urn:microsoft.com/office/officeart/2005/8/layout/radial4"/>
    <dgm:cxn modelId="{9BAC61C3-B127-4A0E-AF56-8856ACD849E8}" type="presParOf" srcId="{9C0F3955-C9DF-A141-BFF9-F6C0A7055173}" destId="{F676ACEB-966A-2646-BD6B-6C23B70ECE7E}" srcOrd="4" destOrd="0" presId="urn:microsoft.com/office/officeart/2005/8/layout/radial4"/>
    <dgm:cxn modelId="{42A849AA-6ABC-4BCF-B6C0-645853148AE9}" type="presParOf" srcId="{9C0F3955-C9DF-A141-BFF9-F6C0A7055173}" destId="{75EFB7DE-A1BD-F340-AD5B-0C178E86BEEE}" srcOrd="5" destOrd="0" presId="urn:microsoft.com/office/officeart/2005/8/layout/radial4"/>
    <dgm:cxn modelId="{B92BBC7F-C46B-4EAF-8F9F-625CD17CDA15}" type="presParOf" srcId="{9C0F3955-C9DF-A141-BFF9-F6C0A7055173}" destId="{81B9F85D-A6E7-1943-8836-001A7AFC78B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1ADE4-E8BA-422E-A07E-42D0F4E968FA}">
      <dsp:nvSpPr>
        <dsp:cNvPr id="0" name=""/>
        <dsp:cNvSpPr/>
      </dsp:nvSpPr>
      <dsp:spPr>
        <a:xfrm>
          <a:off x="158076" y="-6703"/>
          <a:ext cx="4293376" cy="4293376"/>
        </a:xfrm>
        <a:prstGeom prst="circularArrow">
          <a:avLst>
            <a:gd name="adj1" fmla="val 5274"/>
            <a:gd name="adj2" fmla="val 312630"/>
            <a:gd name="adj3" fmla="val 14304353"/>
            <a:gd name="adj4" fmla="val 17082553"/>
            <a:gd name="adj5" fmla="val 5477"/>
          </a:avLst>
        </a:prstGeom>
        <a:solidFill>
          <a:schemeClr val="dk2">
            <a:tint val="40000"/>
            <a:hueOff val="0"/>
            <a:satOff val="0"/>
            <a:lumOff val="0"/>
            <a:alphaOff val="0"/>
          </a:schemeClr>
        </a:solidFill>
        <a:ln w="12700"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608993C-441D-47D6-90BB-6F0972DE8538}">
      <dsp:nvSpPr>
        <dsp:cNvPr id="0" name=""/>
        <dsp:cNvSpPr/>
      </dsp:nvSpPr>
      <dsp:spPr>
        <a:xfrm>
          <a:off x="1524006" y="0"/>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Networks </a:t>
          </a:r>
        </a:p>
        <a:p>
          <a:pPr lvl="0" algn="ctr" defTabSz="711200">
            <a:lnSpc>
              <a:spcPct val="90000"/>
            </a:lnSpc>
            <a:spcBef>
              <a:spcPct val="0"/>
            </a:spcBef>
            <a:spcAft>
              <a:spcPct val="35000"/>
            </a:spcAft>
          </a:pPr>
          <a:r>
            <a:rPr lang="en-US" sz="1600" kern="1200" baseline="0" dirty="0" smtClean="0">
              <a:solidFill>
                <a:schemeClr val="bg1"/>
              </a:solidFill>
            </a:rPr>
            <a:t>Google/FB</a:t>
          </a:r>
          <a:endParaRPr lang="en-US" sz="1600" kern="1200" baseline="0" dirty="0">
            <a:solidFill>
              <a:schemeClr val="bg1"/>
            </a:solidFill>
          </a:endParaRPr>
        </a:p>
      </dsp:txBody>
      <dsp:txXfrm>
        <a:off x="1562119" y="38113"/>
        <a:ext cx="1485291" cy="704532"/>
      </dsp:txXfrm>
    </dsp:sp>
    <dsp:sp modelId="{A9163045-9B3F-4691-A7F9-DF18D02E4CD3}">
      <dsp:nvSpPr>
        <dsp:cNvPr id="0" name=""/>
        <dsp:cNvSpPr/>
      </dsp:nvSpPr>
      <dsp:spPr>
        <a:xfrm>
          <a:off x="3093003" y="872353"/>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Agencies</a:t>
          </a:r>
          <a:endParaRPr lang="en-US" sz="1600" kern="1200" baseline="0" dirty="0">
            <a:solidFill>
              <a:schemeClr val="bg1"/>
            </a:solidFill>
          </a:endParaRPr>
        </a:p>
      </dsp:txBody>
      <dsp:txXfrm>
        <a:off x="3131116" y="910466"/>
        <a:ext cx="1485291" cy="704532"/>
      </dsp:txXfrm>
    </dsp:sp>
    <dsp:sp modelId="{A1A62761-208D-4872-BD38-587B734EF76C}">
      <dsp:nvSpPr>
        <dsp:cNvPr id="0" name=""/>
        <dsp:cNvSpPr/>
      </dsp:nvSpPr>
      <dsp:spPr>
        <a:xfrm>
          <a:off x="3093003" y="2614088"/>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baseline="0" dirty="0" smtClean="0">
              <a:solidFill>
                <a:schemeClr val="bg1"/>
              </a:solidFill>
            </a:rPr>
            <a:t>Hospitals and Universities</a:t>
          </a:r>
          <a:endParaRPr lang="en-US" sz="1600" kern="1200" baseline="0" dirty="0">
            <a:solidFill>
              <a:schemeClr val="bg1"/>
            </a:solidFill>
          </a:endParaRPr>
        </a:p>
      </dsp:txBody>
      <dsp:txXfrm>
        <a:off x="3131116" y="2652201"/>
        <a:ext cx="1485291" cy="704532"/>
      </dsp:txXfrm>
    </dsp:sp>
    <dsp:sp modelId="{2DD5B609-84D9-493C-994C-E7DEBF8B9EB9}">
      <dsp:nvSpPr>
        <dsp:cNvPr id="0" name=""/>
        <dsp:cNvSpPr/>
      </dsp:nvSpPr>
      <dsp:spPr>
        <a:xfrm>
          <a:off x="1584616" y="3484955"/>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Treatment Regimes</a:t>
          </a:r>
          <a:endParaRPr lang="en-US" sz="1600" kern="1200" dirty="0">
            <a:solidFill>
              <a:schemeClr val="bg1"/>
            </a:solidFill>
          </a:endParaRPr>
        </a:p>
      </dsp:txBody>
      <dsp:txXfrm>
        <a:off x="1622729" y="3523068"/>
        <a:ext cx="1485291" cy="704532"/>
      </dsp:txXfrm>
    </dsp:sp>
    <dsp:sp modelId="{37206494-470C-48AB-A15E-8AEFABE54B49}">
      <dsp:nvSpPr>
        <dsp:cNvPr id="0" name=""/>
        <dsp:cNvSpPr/>
      </dsp:nvSpPr>
      <dsp:spPr>
        <a:xfrm>
          <a:off x="76229" y="2614088"/>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Schools and friends</a:t>
          </a:r>
          <a:endParaRPr lang="en-US" sz="1800" kern="1200" dirty="0">
            <a:solidFill>
              <a:schemeClr val="bg1"/>
            </a:solidFill>
          </a:endParaRPr>
        </a:p>
      </dsp:txBody>
      <dsp:txXfrm>
        <a:off x="114342" y="2652201"/>
        <a:ext cx="1485291" cy="704532"/>
      </dsp:txXfrm>
    </dsp:sp>
    <dsp:sp modelId="{CAD249C5-B3AC-47DA-93D0-E73AC39604E6}">
      <dsp:nvSpPr>
        <dsp:cNvPr id="0" name=""/>
        <dsp:cNvSpPr/>
      </dsp:nvSpPr>
      <dsp:spPr>
        <a:xfrm>
          <a:off x="76229" y="872353"/>
          <a:ext cx="1561517" cy="780758"/>
        </a:xfrm>
        <a:prstGeom prst="roundRect">
          <a:avLst/>
        </a:prstGeom>
        <a:solidFill>
          <a:schemeClr val="bg1">
            <a:lumMod val="50000"/>
          </a:schemeClr>
        </a:solidFill>
        <a:ln>
          <a:noFill/>
        </a:ln>
        <a:effectLst>
          <a:outerShdw blurRad="50800" dist="25400" algn="bl"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Advocacy</a:t>
          </a:r>
          <a:endParaRPr lang="en-US" sz="1600" kern="1200" dirty="0">
            <a:solidFill>
              <a:schemeClr val="bg1"/>
            </a:solidFill>
          </a:endParaRPr>
        </a:p>
      </dsp:txBody>
      <dsp:txXfrm>
        <a:off x="114342" y="910466"/>
        <a:ext cx="1485291" cy="704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A52E-B62A-734F-8847-6A759850AEA9}">
      <dsp:nvSpPr>
        <dsp:cNvPr id="0" name=""/>
        <dsp:cNvSpPr/>
      </dsp:nvSpPr>
      <dsp:spPr>
        <a:xfrm>
          <a:off x="3476975" y="1700587"/>
          <a:ext cx="1424993" cy="1424993"/>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PATIENT VOICE IS INMPORTANT</a:t>
          </a:r>
          <a:endParaRPr lang="en-US" sz="1300" kern="1200" dirty="0"/>
        </a:p>
      </dsp:txBody>
      <dsp:txXfrm>
        <a:off x="3685660" y="1909272"/>
        <a:ext cx="1007623" cy="1007623"/>
      </dsp:txXfrm>
    </dsp:sp>
    <dsp:sp modelId="{25A6143B-32A6-554D-9DCF-2703A3153F99}">
      <dsp:nvSpPr>
        <dsp:cNvPr id="0" name=""/>
        <dsp:cNvSpPr/>
      </dsp:nvSpPr>
      <dsp:spPr>
        <a:xfrm rot="12900000">
          <a:off x="2558091" y="1450915"/>
          <a:ext cx="1094526" cy="406123"/>
        </a:xfrm>
        <a:prstGeom prst="leftArrow">
          <a:avLst>
            <a:gd name="adj1" fmla="val 60000"/>
            <a:gd name="adj2" fmla="val 5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95BED34-48EC-914A-952A-603777876BC2}">
      <dsp:nvSpPr>
        <dsp:cNvPr id="0" name=""/>
        <dsp:cNvSpPr/>
      </dsp:nvSpPr>
      <dsp:spPr>
        <a:xfrm>
          <a:off x="1980191" y="798582"/>
          <a:ext cx="1353743" cy="1082994"/>
        </a:xfrm>
        <a:prstGeom prst="roundRect">
          <a:avLst>
            <a:gd name="adj" fmla="val 10000"/>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POLICY</a:t>
          </a:r>
          <a:endParaRPr lang="en-US" sz="1600" kern="1200" dirty="0"/>
        </a:p>
      </dsp:txBody>
      <dsp:txXfrm>
        <a:off x="2011911" y="830302"/>
        <a:ext cx="1290303" cy="1019554"/>
      </dsp:txXfrm>
    </dsp:sp>
    <dsp:sp modelId="{A83C1F24-ED2E-EB4B-9988-F680DA4CD449}">
      <dsp:nvSpPr>
        <dsp:cNvPr id="0" name=""/>
        <dsp:cNvSpPr/>
      </dsp:nvSpPr>
      <dsp:spPr>
        <a:xfrm rot="16200000">
          <a:off x="3642208" y="886559"/>
          <a:ext cx="1094526" cy="406123"/>
        </a:xfrm>
        <a:prstGeom prst="leftArrow">
          <a:avLst>
            <a:gd name="adj1" fmla="val 60000"/>
            <a:gd name="adj2" fmla="val 5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76ACEB-966A-2646-BD6B-6C23B70ECE7E}">
      <dsp:nvSpPr>
        <dsp:cNvPr id="0" name=""/>
        <dsp:cNvSpPr/>
      </dsp:nvSpPr>
      <dsp:spPr>
        <a:xfrm>
          <a:off x="3512600" y="860"/>
          <a:ext cx="1353743" cy="1082994"/>
        </a:xfrm>
        <a:prstGeom prst="roundRect">
          <a:avLst>
            <a:gd name="adj" fmla="val 10000"/>
          </a:avLst>
        </a:prstGeom>
        <a:solidFill>
          <a:schemeClr val="accent3">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GOVERNMENT</a:t>
          </a:r>
          <a:endParaRPr lang="en-US" sz="1600" kern="1200" dirty="0"/>
        </a:p>
      </dsp:txBody>
      <dsp:txXfrm>
        <a:off x="3544320" y="32580"/>
        <a:ext cx="1290303" cy="1019554"/>
      </dsp:txXfrm>
    </dsp:sp>
    <dsp:sp modelId="{75EFB7DE-A1BD-F340-AD5B-0C178E86BEEE}">
      <dsp:nvSpPr>
        <dsp:cNvPr id="0" name=""/>
        <dsp:cNvSpPr/>
      </dsp:nvSpPr>
      <dsp:spPr>
        <a:xfrm rot="19500000">
          <a:off x="4726325" y="1450915"/>
          <a:ext cx="1094526" cy="406123"/>
        </a:xfrm>
        <a:prstGeom prst="leftArrow">
          <a:avLst>
            <a:gd name="adj1" fmla="val 60000"/>
            <a:gd name="adj2" fmla="val 5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1B9F85D-A6E7-1943-8836-001A7AFC78B5}">
      <dsp:nvSpPr>
        <dsp:cNvPr id="0" name=""/>
        <dsp:cNvSpPr/>
      </dsp:nvSpPr>
      <dsp:spPr>
        <a:xfrm>
          <a:off x="5045009" y="798582"/>
          <a:ext cx="1353743" cy="1082994"/>
        </a:xfrm>
        <a:prstGeom prst="roundRect">
          <a:avLst>
            <a:gd name="adj" fmla="val 10000"/>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INDUSTRY</a:t>
          </a:r>
          <a:endParaRPr lang="en-US" sz="1600" kern="1200" dirty="0"/>
        </a:p>
      </dsp:txBody>
      <dsp:txXfrm>
        <a:off x="5076729" y="830302"/>
        <a:ext cx="1290303" cy="101955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614806-6E79-AD40-BBE6-296732F2362A}"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F5861-0F47-C940-9A85-2745C288D054}" type="slidenum">
              <a:rPr lang="en-US" smtClean="0"/>
              <a:t>‹#›</a:t>
            </a:fld>
            <a:endParaRPr lang="en-US"/>
          </a:p>
        </p:txBody>
      </p:sp>
    </p:spTree>
    <p:extLst>
      <p:ext uri="{BB962C8B-B14F-4D97-AF65-F5344CB8AC3E}">
        <p14:creationId xmlns:p14="http://schemas.microsoft.com/office/powerpoint/2010/main" val="3496954431"/>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16E076-6F43-43F6-9BD4-F6CD31D71E77}" type="slidenum">
              <a:rPr lang="en-US" smtClean="0"/>
              <a:t>17</a:t>
            </a:fld>
            <a:endParaRPr lang="en-US"/>
          </a:p>
        </p:txBody>
      </p:sp>
    </p:spTree>
    <p:extLst>
      <p:ext uri="{BB962C8B-B14F-4D97-AF65-F5344CB8AC3E}">
        <p14:creationId xmlns:p14="http://schemas.microsoft.com/office/powerpoint/2010/main" val="2780491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recommendations have been raised in meetings with the agency as we have been engaging with the neurology division over time. To date we have held several meetings with Janet Woodcock and others and all these interactions culminated in a </a:t>
            </a:r>
            <a:r>
              <a:rPr lang="en-US" baseline="0" dirty="0" err="1" smtClean="0"/>
              <a:t>duchenne</a:t>
            </a:r>
            <a:r>
              <a:rPr lang="en-US" baseline="0" dirty="0" smtClean="0"/>
              <a:t> policy forum which was held in December of last year. Dr. Woodcock opened the meeting expressing the agencies desire to get disease modifying therapies to patients as quickly as possible. We are going to continue to put pressure on the agency to live up to those words. </a:t>
            </a:r>
          </a:p>
          <a:p>
            <a:r>
              <a:rPr lang="en-US" baseline="0" dirty="0" smtClean="0"/>
              <a:t>The forum closed with an agreement with the agency that the </a:t>
            </a:r>
            <a:r>
              <a:rPr lang="en-US" baseline="0" dirty="0" err="1" smtClean="0"/>
              <a:t>duchenne</a:t>
            </a:r>
            <a:r>
              <a:rPr lang="en-US" baseline="0" dirty="0" smtClean="0"/>
              <a:t> community would create a draft guidance for their consideration.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EEF5861-0F47-C940-9A85-2745C288D054}" type="slidenum">
              <a:rPr lang="en-US" smtClean="0"/>
              <a:t>19</a:t>
            </a:fld>
            <a:endParaRPr lang="en-US"/>
          </a:p>
        </p:txBody>
      </p:sp>
    </p:spTree>
    <p:extLst>
      <p:ext uri="{BB962C8B-B14F-4D97-AF65-F5344CB8AC3E}">
        <p14:creationId xmlns:p14="http://schemas.microsoft.com/office/powerpoint/2010/main" val="363957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This obviously</a:t>
            </a:r>
            <a:r>
              <a:rPr lang="en-US" baseline="0" dirty="0" smtClean="0">
                <a:ea typeface="ＭＳ Ｐゴシック" charset="-128"/>
              </a:rPr>
              <a:t> brings us to why we are here today. We made a c</a:t>
            </a:r>
            <a:r>
              <a:rPr lang="en-US" dirty="0" smtClean="0">
                <a:ea typeface="ＭＳ Ｐゴシック" charset="-128"/>
              </a:rPr>
              <a:t>ommitment as a community</a:t>
            </a:r>
            <a:r>
              <a:rPr lang="en-US" baseline="0" dirty="0" smtClean="0">
                <a:ea typeface="ＭＳ Ｐゴシック" charset="-128"/>
              </a:rPr>
              <a:t> produce this guidance by May. Our desire, as always is</a:t>
            </a:r>
            <a:r>
              <a:rPr lang="en-US" dirty="0" smtClean="0">
                <a:ea typeface="ＭＳ Ｐゴシック" charset="-128"/>
              </a:rPr>
              <a:t> to incorporate the full breath of knowledge of the voice of the patient and caregiver into the draft guidance. In</a:t>
            </a:r>
            <a:r>
              <a:rPr lang="en-US" baseline="0" dirty="0" smtClean="0">
                <a:ea typeface="ＭＳ Ｐゴシック" charset="-128"/>
              </a:rPr>
              <a:t> a minute you will hear from Craig about the progress to date and the plan moving forward. </a:t>
            </a:r>
            <a:endParaRPr lang="en-US" dirty="0" smtClean="0">
              <a:ea typeface="ＭＳ Ｐゴシック" charset="-128"/>
            </a:endParaRPr>
          </a:p>
          <a:p>
            <a:r>
              <a:rPr lang="en-US" dirty="0" smtClean="0">
                <a:ea typeface="ＭＳ Ｐゴシック" charset="-128"/>
              </a:rPr>
              <a:t>It is our commitment to incorporate the full breath of knowledge of the voice of the patient and caregiver into the draft guidance. </a:t>
            </a:r>
          </a:p>
        </p:txBody>
      </p:sp>
      <p:sp>
        <p:nvSpPr>
          <p:cNvPr id="4" name="Slide Number Placeholder 3"/>
          <p:cNvSpPr>
            <a:spLocks noGrp="1"/>
          </p:cNvSpPr>
          <p:nvPr>
            <p:ph type="sldNum" sz="quarter" idx="5"/>
          </p:nvPr>
        </p:nvSpPr>
        <p:spPr/>
        <p:txBody>
          <a:bodyPr/>
          <a:lstStyle/>
          <a:p>
            <a:fld id="{703C361E-A52C-425F-B4A5-70FB08441EB8}" type="slidenum">
              <a:rPr lang="en-US"/>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2686337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2063EE-BE7D-48D0-8F86-9596049D3422}"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37ED8-495E-4F62-99A0-A14918429120}" type="slidenum">
              <a:rPr lang="en-US" smtClean="0"/>
              <a:t>‹#›</a:t>
            </a:fld>
            <a:endParaRPr lang="en-US"/>
          </a:p>
        </p:txBody>
      </p:sp>
      <p:sp>
        <p:nvSpPr>
          <p:cNvPr id="7" name="Rectangle 6"/>
          <p:cNvSpPr/>
          <p:nvPr userDrawn="1"/>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 name="Rectangle 7"/>
          <p:cNvSpPr/>
          <p:nvPr userDrawn="1"/>
        </p:nvSpPr>
        <p:spPr>
          <a:xfrm>
            <a:off x="123296" y="110961"/>
            <a:ext cx="8914360" cy="6021326"/>
          </a:xfrm>
          <a:prstGeom prst="rect">
            <a:avLst/>
          </a:prstGeom>
          <a:solidFill>
            <a:srgbClr val="E7002C"/>
          </a:solidFill>
          <a:ln>
            <a:solidFill>
              <a:srgbClr val="E7002C"/>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9" name="TextBox 8"/>
          <p:cNvSpPr txBox="1"/>
          <p:nvPr userDrawn="1"/>
        </p:nvSpPr>
        <p:spPr>
          <a:xfrm>
            <a:off x="325676" y="6365721"/>
            <a:ext cx="4747974" cy="276991"/>
          </a:xfrm>
          <a:prstGeom prst="rect">
            <a:avLst/>
          </a:prstGeom>
          <a:noFill/>
        </p:spPr>
        <p:txBody>
          <a:bodyPr wrap="square" lIns="91430" tIns="45716" rIns="91430" bIns="45716" rtlCol="0">
            <a:spAutoFit/>
          </a:bodyPr>
          <a:lstStyle/>
          <a:p>
            <a:r>
              <a:rPr lang="en-US" sz="1200" b="1" i="0" dirty="0" err="1" smtClean="0">
                <a:solidFill>
                  <a:srgbClr val="E7002C"/>
                </a:solidFill>
                <a:latin typeface="Arial"/>
                <a:cs typeface="Arial"/>
              </a:rPr>
              <a:t>ParentProjectMD.org</a:t>
            </a:r>
            <a:endParaRPr lang="en-US" sz="1200" b="1" i="0" dirty="0">
              <a:solidFill>
                <a:srgbClr val="E7002C"/>
              </a:solidFill>
              <a:latin typeface="Arial"/>
              <a:cs typeface="Aria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8092" y="6264341"/>
            <a:ext cx="1332905" cy="3882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B0D8-68F6-7441-93B8-82CD23647629}"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01B0D8-68F6-7441-93B8-82CD23647629}"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1735170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304800" y="-76200"/>
            <a:ext cx="8229600" cy="639763"/>
          </a:xfrm>
        </p:spPr>
        <p:txBody>
          <a:bodyPr/>
          <a:lstStyle>
            <a:lvl1pPr>
              <a:defRPr>
                <a:solidFill>
                  <a:schemeClr val="accent6">
                    <a:lumMod val="50000"/>
                  </a:schemeClr>
                </a:solidFill>
              </a:defRPr>
            </a:lvl1pPr>
          </a:lstStyle>
          <a:p>
            <a:r>
              <a:rPr lang="en-US" smtClean="0"/>
              <a:t>Click to edit Master title style</a:t>
            </a:r>
            <a:endParaRPr lang="en-US" dirty="0"/>
          </a:p>
        </p:txBody>
      </p:sp>
      <p:sp>
        <p:nvSpPr>
          <p:cNvPr id="15" name="Text Placeholder 10"/>
          <p:cNvSpPr>
            <a:spLocks noGrp="1"/>
          </p:cNvSpPr>
          <p:nvPr>
            <p:ph type="body" sz="quarter" idx="13"/>
          </p:nvPr>
        </p:nvSpPr>
        <p:spPr>
          <a:xfrm>
            <a:off x="511800" y="441000"/>
            <a:ext cx="8251200" cy="457200"/>
          </a:xfrm>
        </p:spPr>
        <p:txBody>
          <a:bodyPr>
            <a:normAutofit/>
          </a:bodyPr>
          <a:lstStyle>
            <a:lvl1pPr>
              <a:buFontTx/>
              <a:buNone/>
              <a:defRPr sz="2400">
                <a:solidFill>
                  <a:schemeClr val="accent6">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419281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063EE-BE7D-48D0-8F86-9596049D3422}"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37ED8-495E-4F62-99A0-A149184291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01B0D8-68F6-7441-93B8-82CD23647629}"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1B0D8-68F6-7441-93B8-82CD23647629}"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1B0D8-68F6-7441-93B8-82CD23647629}"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01B0D8-68F6-7441-93B8-82CD23647629}"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1B0D8-68F6-7441-93B8-82CD23647629}"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F2A9D-6D5A-EB4F-9650-5C3B0191DD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01B0D8-68F6-7441-93B8-82CD23647629}"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2A9D-6D5A-EB4F-9650-5C3B0191DDE1}"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401B0D8-68F6-7441-93B8-82CD23647629}" type="datetimeFigureOut">
              <a:rPr lang="en-US" smtClean="0"/>
              <a:t>4/16/2015</a:t>
            </a:fld>
            <a:endParaRPr lang="en-US"/>
          </a:p>
        </p:txBody>
      </p:sp>
      <p:sp>
        <p:nvSpPr>
          <p:cNvPr id="9" name="Slide Number Placeholder 8"/>
          <p:cNvSpPr>
            <a:spLocks noGrp="1"/>
          </p:cNvSpPr>
          <p:nvPr>
            <p:ph type="sldNum" sz="quarter" idx="11"/>
          </p:nvPr>
        </p:nvSpPr>
        <p:spPr/>
        <p:txBody>
          <a:bodyPr/>
          <a:lstStyle/>
          <a:p>
            <a:fld id="{BE4F2A9D-6D5A-EB4F-9650-5C3B0191DDE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1337ED8-495E-4F62-99A0-A1491842912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32063EE-BE7D-48D0-8F86-9596049D3422}" type="datetimeFigureOut">
              <a:rPr lang="en-US" smtClean="0"/>
              <a:t>4/16/2015</a:t>
            </a:fld>
            <a:endParaRPr lang="en-US"/>
          </a:p>
        </p:txBody>
      </p:sp>
      <p:sp>
        <p:nvSpPr>
          <p:cNvPr id="9" name="Rectangle 8"/>
          <p:cNvSpPr/>
          <p:nvPr userDrawn="1"/>
        </p:nvSpPr>
        <p:spPr>
          <a:xfrm>
            <a:off x="0" y="1"/>
            <a:ext cx="9144000" cy="6858000"/>
          </a:xfrm>
          <a:prstGeom prst="rect">
            <a:avLst/>
          </a:prstGeom>
          <a:solidFill>
            <a:srgbClr val="E7002C"/>
          </a:solidFill>
          <a:ln>
            <a:solidFill>
              <a:srgbClr val="E7002C"/>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dirty="0"/>
          </a:p>
        </p:txBody>
      </p:sp>
      <p:sp>
        <p:nvSpPr>
          <p:cNvPr id="10" name="Rectangle 9"/>
          <p:cNvSpPr/>
          <p:nvPr userDrawn="1"/>
        </p:nvSpPr>
        <p:spPr>
          <a:xfrm>
            <a:off x="123296" y="110961"/>
            <a:ext cx="8914360" cy="602132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 name="TextBox 10"/>
          <p:cNvSpPr txBox="1"/>
          <p:nvPr userDrawn="1"/>
        </p:nvSpPr>
        <p:spPr>
          <a:xfrm>
            <a:off x="325679" y="6365721"/>
            <a:ext cx="4024074" cy="276991"/>
          </a:xfrm>
          <a:prstGeom prst="rect">
            <a:avLst/>
          </a:prstGeom>
          <a:noFill/>
        </p:spPr>
        <p:txBody>
          <a:bodyPr wrap="square" lIns="91430" tIns="45716" rIns="91430" bIns="45716" rtlCol="0">
            <a:spAutoFit/>
          </a:bodyPr>
          <a:lstStyle/>
          <a:p>
            <a:r>
              <a:rPr lang="en-US" sz="1200" b="1" i="0" dirty="0" err="1" smtClean="0">
                <a:solidFill>
                  <a:schemeClr val="bg1"/>
                </a:solidFill>
                <a:latin typeface="Arial"/>
                <a:cs typeface="Arial"/>
              </a:rPr>
              <a:t>ParentProjectMD.org</a:t>
            </a:r>
            <a:endParaRPr lang="en-US" sz="1200" b="1" i="0" dirty="0">
              <a:solidFill>
                <a:schemeClr val="bg1"/>
              </a:solidFill>
              <a:latin typeface="Arial"/>
              <a:cs typeface="Arial"/>
            </a:endParaRPr>
          </a:p>
        </p:txBody>
      </p:sp>
      <p:pic>
        <p:nvPicPr>
          <p:cNvPr id="12" name="Picture 11" descr="PPMD_NewLogoWhite.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78092" y="6264119"/>
            <a:ext cx="1332905" cy="388264"/>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8" y="1294641"/>
            <a:ext cx="7543601" cy="422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82486" y="881743"/>
            <a:ext cx="5497285" cy="923330"/>
          </a:xfrm>
          <a:prstGeom prst="rect">
            <a:avLst/>
          </a:prstGeom>
          <a:noFill/>
        </p:spPr>
        <p:txBody>
          <a:bodyPr wrap="square" rtlCol="0">
            <a:spAutoFit/>
          </a:bodyPr>
          <a:lstStyle/>
          <a:p>
            <a:r>
              <a:rPr lang="en-US" dirty="0" smtClean="0"/>
              <a:t>Duchenne Parent Project.NL    /PPMD . USA      </a:t>
            </a:r>
          </a:p>
          <a:p>
            <a:r>
              <a:rPr lang="en-US" dirty="0"/>
              <a:t> </a:t>
            </a:r>
            <a:endParaRPr lang="en-US" dirty="0" smtClean="0"/>
          </a:p>
          <a:p>
            <a:endParaRPr lang="en-US" dirty="0"/>
          </a:p>
        </p:txBody>
      </p:sp>
    </p:spTree>
    <p:extLst>
      <p:ext uri="{BB962C8B-B14F-4D97-AF65-F5344CB8AC3E}">
        <p14:creationId xmlns:p14="http://schemas.microsoft.com/office/powerpoint/2010/main" val="272174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na_strand_small_no_border.png"/>
          <p:cNvPicPr>
            <a:picLocks noChangeAspect="1"/>
          </p:cNvPicPr>
          <p:nvPr/>
        </p:nvPicPr>
        <p:blipFill>
          <a:blip r:embed="rId2" cstate="print"/>
          <a:stretch>
            <a:fillRect/>
          </a:stretch>
        </p:blipFill>
        <p:spPr>
          <a:xfrm rot="12797252">
            <a:off x="4808980" y="2947432"/>
            <a:ext cx="1679155" cy="219856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982237004"/>
              </p:ext>
            </p:extLst>
          </p:nvPr>
        </p:nvGraphicFramePr>
        <p:xfrm>
          <a:off x="3505200" y="1752600"/>
          <a:ext cx="473075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p:txBody>
          <a:bodyPr/>
          <a:lstStyle/>
          <a:p>
            <a:r>
              <a:rPr lang="en-US" dirty="0" smtClean="0"/>
              <a:t>Upon discovery, parents rush to find information and hope.  </a:t>
            </a:r>
          </a:p>
          <a:p>
            <a:endParaRPr lang="en-US" dirty="0" smtClean="0"/>
          </a:p>
          <a:p>
            <a:r>
              <a:rPr lang="en-US" dirty="0" smtClean="0"/>
              <a:t>They eventually find the right agencies to partner with.</a:t>
            </a:r>
          </a:p>
          <a:p>
            <a:endParaRPr lang="en-US" dirty="0" smtClean="0"/>
          </a:p>
          <a:p>
            <a:r>
              <a:rPr lang="en-US" dirty="0" smtClean="0"/>
              <a:t>As a result they find the right resources.</a:t>
            </a:r>
          </a:p>
          <a:p>
            <a:endParaRPr lang="en-US" dirty="0" smtClean="0"/>
          </a:p>
          <a:p>
            <a:r>
              <a:rPr lang="en-US" dirty="0" smtClean="0"/>
              <a:t>They begin to implement the correct regimes.</a:t>
            </a:r>
          </a:p>
          <a:p>
            <a:endParaRPr lang="en-US" dirty="0" smtClean="0"/>
          </a:p>
          <a:p>
            <a:r>
              <a:rPr lang="en-US" dirty="0" smtClean="0"/>
              <a:t>They are now the local experts.</a:t>
            </a:r>
          </a:p>
          <a:p>
            <a:endParaRPr lang="en-US" dirty="0" smtClean="0"/>
          </a:p>
          <a:p>
            <a:r>
              <a:rPr lang="en-US" dirty="0" smtClean="0"/>
              <a:t>They work to change the cycle.</a:t>
            </a:r>
            <a:endParaRPr lang="en-US" dirty="0"/>
          </a:p>
        </p:txBody>
      </p:sp>
      <p:sp>
        <p:nvSpPr>
          <p:cNvPr id="4" name="Title 3"/>
          <p:cNvSpPr>
            <a:spLocks noGrp="1"/>
          </p:cNvSpPr>
          <p:nvPr>
            <p:ph type="title"/>
          </p:nvPr>
        </p:nvSpPr>
        <p:spPr>
          <a:xfrm>
            <a:off x="609600" y="381000"/>
            <a:ext cx="3962400" cy="639763"/>
          </a:xfrm>
        </p:spPr>
        <p:txBody>
          <a:bodyPr>
            <a:normAutofit fontScale="90000"/>
          </a:bodyPr>
          <a:lstStyle/>
          <a:p>
            <a:pPr>
              <a:buNone/>
            </a:pPr>
            <a:r>
              <a:rPr lang="en-US" dirty="0" smtClean="0"/>
              <a:t>A Parent’s Cycle</a:t>
            </a:r>
            <a:endParaRPr lang="en-US" dirty="0"/>
          </a:p>
        </p:txBody>
      </p:sp>
    </p:spTree>
    <p:extLst>
      <p:ext uri="{BB962C8B-B14F-4D97-AF65-F5344CB8AC3E}">
        <p14:creationId xmlns:p14="http://schemas.microsoft.com/office/powerpoint/2010/main" val="130335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656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944"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517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models</a:t>
            </a:r>
            <a:endParaRPr lang="en-US" dirty="0"/>
          </a:p>
        </p:txBody>
      </p:sp>
      <p:sp>
        <p:nvSpPr>
          <p:cNvPr id="3" name="Content Placeholder 2"/>
          <p:cNvSpPr>
            <a:spLocks noGrp="1"/>
          </p:cNvSpPr>
          <p:nvPr>
            <p:ph idx="1"/>
          </p:nvPr>
        </p:nvSpPr>
        <p:spPr>
          <a:xfrm>
            <a:off x="457200" y="1600200"/>
            <a:ext cx="4386943" cy="4525963"/>
          </a:xfrm>
        </p:spPr>
        <p:txBody>
          <a:bodyPr>
            <a:normAutofit/>
          </a:bodyPr>
          <a:lstStyle/>
          <a:p>
            <a:r>
              <a:rPr lang="en-US" b="1" dirty="0" smtClean="0"/>
              <a:t>DPP.nl</a:t>
            </a:r>
          </a:p>
          <a:p>
            <a:r>
              <a:rPr lang="en-US" dirty="0" smtClean="0"/>
              <a:t>Investing in research</a:t>
            </a:r>
          </a:p>
          <a:p>
            <a:r>
              <a:rPr lang="en-US" dirty="0" smtClean="0"/>
              <a:t>Standards of Care</a:t>
            </a:r>
          </a:p>
          <a:p>
            <a:r>
              <a:rPr lang="en-US" dirty="0" smtClean="0"/>
              <a:t>Incentivizing companies</a:t>
            </a:r>
          </a:p>
          <a:p>
            <a:r>
              <a:rPr lang="en-US" dirty="0" smtClean="0"/>
              <a:t>Outcome measures</a:t>
            </a:r>
          </a:p>
          <a:p>
            <a:r>
              <a:rPr lang="en-US" dirty="0" smtClean="0"/>
              <a:t>EMA (regulatory agenda)</a:t>
            </a:r>
          </a:p>
          <a:p>
            <a:r>
              <a:rPr lang="en-US" dirty="0" smtClean="0"/>
              <a:t>First Conditional Approval</a:t>
            </a:r>
            <a:endParaRPr lang="en-US" dirty="0"/>
          </a:p>
        </p:txBody>
      </p:sp>
      <p:sp>
        <p:nvSpPr>
          <p:cNvPr id="4" name="TextBox 3"/>
          <p:cNvSpPr txBox="1"/>
          <p:nvPr/>
        </p:nvSpPr>
        <p:spPr>
          <a:xfrm>
            <a:off x="4767943" y="1600200"/>
            <a:ext cx="3657600" cy="4524315"/>
          </a:xfrm>
          <a:prstGeom prst="rect">
            <a:avLst/>
          </a:prstGeom>
          <a:noFill/>
        </p:spPr>
        <p:txBody>
          <a:bodyPr wrap="square" rtlCol="0">
            <a:spAutoFit/>
          </a:bodyPr>
          <a:lstStyle/>
          <a:p>
            <a:r>
              <a:rPr lang="en-US" sz="2400" b="1" dirty="0" smtClean="0"/>
              <a:t>PPMD. USA</a:t>
            </a:r>
          </a:p>
          <a:p>
            <a:pPr marL="342900" indent="-342900">
              <a:buFont typeface="Arial" panose="020B0604020202020204" pitchFamily="34" charset="0"/>
              <a:buChar char="•"/>
            </a:pPr>
            <a:r>
              <a:rPr lang="en-US" sz="2400" dirty="0" smtClean="0"/>
              <a:t>Legislation –MD CARE Act</a:t>
            </a:r>
          </a:p>
          <a:p>
            <a:pPr marL="800054" lvl="1" indent="-342900">
              <a:buFont typeface="Arial" panose="020B0604020202020204" pitchFamily="34" charset="0"/>
              <a:buChar char="•"/>
            </a:pPr>
            <a:r>
              <a:rPr lang="en-US" sz="2400" dirty="0"/>
              <a:t>	</a:t>
            </a:r>
            <a:r>
              <a:rPr lang="en-US" sz="2400" dirty="0" smtClean="0"/>
              <a:t>NIH/DOD </a:t>
            </a:r>
          </a:p>
          <a:p>
            <a:pPr marL="800054" lvl="1" indent="-342900">
              <a:buFont typeface="Arial" panose="020B0604020202020204" pitchFamily="34" charset="0"/>
              <a:buChar char="•"/>
            </a:pPr>
            <a:r>
              <a:rPr lang="en-US" sz="2400" dirty="0"/>
              <a:t>	</a:t>
            </a:r>
            <a:r>
              <a:rPr lang="en-US" sz="2400" dirty="0" smtClean="0"/>
              <a:t>CDC Care Considerations</a:t>
            </a:r>
          </a:p>
          <a:p>
            <a:pPr marL="342900" indent="-342900">
              <a:buFont typeface="Arial" panose="020B0604020202020204" pitchFamily="34" charset="0"/>
              <a:buChar char="•"/>
            </a:pPr>
            <a:r>
              <a:rPr lang="en-US" sz="2400" dirty="0" smtClean="0"/>
              <a:t>Duchenne Connect Registry Investing in Research</a:t>
            </a:r>
          </a:p>
          <a:p>
            <a:pPr marL="342900" indent="-342900">
              <a:buFont typeface="Arial" panose="020B0604020202020204" pitchFamily="34" charset="0"/>
              <a:buChar char="•"/>
            </a:pPr>
            <a:r>
              <a:rPr lang="en-US" sz="2400" dirty="0" smtClean="0"/>
              <a:t>Drug Development Roundtable</a:t>
            </a:r>
          </a:p>
          <a:p>
            <a:pPr marL="342900" indent="-342900">
              <a:buFont typeface="Arial" panose="020B0604020202020204" pitchFamily="34" charset="0"/>
              <a:buChar char="•"/>
            </a:pPr>
            <a:r>
              <a:rPr lang="en-US" sz="2400" dirty="0" smtClean="0"/>
              <a:t>FDA</a:t>
            </a:r>
          </a:p>
        </p:txBody>
      </p:sp>
    </p:spTree>
    <p:extLst>
      <p:ext uri="{BB962C8B-B14F-4D97-AF65-F5344CB8AC3E}">
        <p14:creationId xmlns:p14="http://schemas.microsoft.com/office/powerpoint/2010/main" val="2450551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5725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51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993" y="132202"/>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26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0" y="1997839"/>
            <a:ext cx="4572000" cy="3139321"/>
          </a:xfrm>
          <a:prstGeom prst="rect">
            <a:avLst/>
          </a:prstGeom>
        </p:spPr>
        <p:txBody>
          <a:bodyPr>
            <a:spAutoFit/>
          </a:bodyPr>
          <a:lstStyle/>
          <a:p>
            <a:r>
              <a:rPr lang="en-US" dirty="0"/>
              <a:t>.......It is important that the needs of </a:t>
            </a:r>
            <a:r>
              <a:rPr lang="en-US" b="1" u="sng" dirty="0"/>
              <a:t>patients are the starting point for initiatives concerning them. There is a lot to win if their experience and expertise is utilized</a:t>
            </a:r>
            <a:r>
              <a:rPr lang="en-US" dirty="0"/>
              <a:t> these. People with disabilities and diseases know what it means to have this condition. It means they will bring in a different perspective to caregivers, </a:t>
            </a:r>
            <a:r>
              <a:rPr lang="en-US" dirty="0" smtClean="0"/>
              <a:t>physicians, researchers </a:t>
            </a:r>
            <a:r>
              <a:rPr lang="en-US" dirty="0"/>
              <a:t>or policymakers. Their questions and needs are based on their own experiences, interests and vision.</a:t>
            </a:r>
            <a:endParaRPr lang="en-US" dirty="0">
              <a:latin typeface="Tahoma" pitchFamily="1" charset="0"/>
            </a:endParaRPr>
          </a:p>
        </p:txBody>
      </p:sp>
      <p:sp>
        <p:nvSpPr>
          <p:cNvPr id="7" name="Text Placeholder 6"/>
          <p:cNvSpPr>
            <a:spLocks noGrp="1"/>
          </p:cNvSpPr>
          <p:nvPr>
            <p:ph type="body" sz="half" idx="2"/>
          </p:nvPr>
        </p:nvSpPr>
        <p:spPr/>
        <p:txBody>
          <a:bodyPr/>
          <a:lstStyle/>
          <a:p>
            <a:r>
              <a:rPr lang="en-US" dirty="0" smtClean="0"/>
              <a:t>The Voice of the Patient (Family member)</a:t>
            </a:r>
            <a:endParaRPr lang="en-US" dirty="0"/>
          </a:p>
        </p:txBody>
      </p:sp>
    </p:spTree>
    <p:extLst>
      <p:ext uri="{BB962C8B-B14F-4D97-AF65-F5344CB8AC3E}">
        <p14:creationId xmlns:p14="http://schemas.microsoft.com/office/powerpoint/2010/main" val="811008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9144000" cy="6858000"/>
          </a:xfrm>
          <a:prstGeom prst="rect">
            <a:avLst/>
          </a:prstGeom>
          <a:solidFill>
            <a:schemeClr val="tx2">
              <a:lumMod val="20000"/>
              <a:lumOff val="80000"/>
            </a:schemeClr>
          </a:solidFill>
          <a:ln>
            <a:solidFill>
              <a:srgbClr val="E1EDB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lternate Process 6"/>
          <p:cNvSpPr/>
          <p:nvPr/>
        </p:nvSpPr>
        <p:spPr>
          <a:xfrm>
            <a:off x="3716866" y="2785534"/>
            <a:ext cx="1972733" cy="1557866"/>
          </a:xfrm>
          <a:prstGeom prst="flowChartAlternateProcess">
            <a:avLst/>
          </a:prstGeom>
          <a:ln w="38100">
            <a:solidFill>
              <a:srgbClr val="DC0029"/>
            </a:solidFill>
          </a:ln>
          <a:effectLst>
            <a:glow rad="228600">
              <a:srgbClr val="FFC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r>
              <a:rPr lang="en-US" sz="2600" dirty="0" smtClean="0">
                <a:solidFill>
                  <a:srgbClr val="E1223B"/>
                </a:solidFill>
                <a:latin typeface="Arial Bold"/>
                <a:cs typeface="Arial Bold"/>
              </a:rPr>
              <a:t>Treating Duchenne</a:t>
            </a:r>
            <a:endParaRPr lang="en-US" sz="2600" dirty="0">
              <a:solidFill>
                <a:srgbClr val="E1223B"/>
              </a:solidFill>
              <a:latin typeface="Arial Bold"/>
              <a:cs typeface="Arial Bold"/>
            </a:endParaRPr>
          </a:p>
        </p:txBody>
      </p:sp>
      <p:sp>
        <p:nvSpPr>
          <p:cNvPr id="10" name="Alternate Process 9"/>
          <p:cNvSpPr/>
          <p:nvPr/>
        </p:nvSpPr>
        <p:spPr>
          <a:xfrm>
            <a:off x="3936999" y="1371600"/>
            <a:ext cx="1498600" cy="1054100"/>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rgbClr val="FFFFFF"/>
                </a:solidFill>
                <a:latin typeface="Arial"/>
                <a:cs typeface="Arial"/>
              </a:rPr>
              <a:t>Dystrophin Restoration/Replacement</a:t>
            </a:r>
            <a:br>
              <a:rPr lang="en-US" sz="1600" dirty="0" smtClean="0">
                <a:solidFill>
                  <a:srgbClr val="FFFFFF"/>
                </a:solidFill>
                <a:latin typeface="Arial"/>
                <a:cs typeface="Arial"/>
              </a:rPr>
            </a:br>
            <a:endParaRPr lang="en-US" sz="1600" dirty="0">
              <a:solidFill>
                <a:srgbClr val="FFFFFF"/>
              </a:solidFill>
              <a:latin typeface="Arial"/>
              <a:cs typeface="Arial"/>
            </a:endParaRPr>
          </a:p>
        </p:txBody>
      </p:sp>
      <p:sp>
        <p:nvSpPr>
          <p:cNvPr id="11" name="Alternate Process 10"/>
          <p:cNvSpPr/>
          <p:nvPr/>
        </p:nvSpPr>
        <p:spPr>
          <a:xfrm>
            <a:off x="1833880" y="2121355"/>
            <a:ext cx="1498600" cy="897467"/>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rgbClr val="FFFFFF"/>
                </a:solidFill>
                <a:latin typeface="Arial"/>
                <a:cs typeface="Arial"/>
              </a:rPr>
              <a:t>Inflammation</a:t>
            </a:r>
            <a:br>
              <a:rPr lang="en-US" sz="1600" dirty="0" smtClean="0">
                <a:solidFill>
                  <a:srgbClr val="FFFFFF"/>
                </a:solidFill>
                <a:latin typeface="Arial"/>
                <a:cs typeface="Arial"/>
              </a:rPr>
            </a:br>
            <a:r>
              <a:rPr lang="en-US" sz="1600" dirty="0" smtClean="0">
                <a:solidFill>
                  <a:srgbClr val="FFFFFF"/>
                </a:solidFill>
                <a:latin typeface="Arial"/>
                <a:cs typeface="Arial"/>
              </a:rPr>
              <a:t>&amp; Fibrosis</a:t>
            </a:r>
            <a:endParaRPr lang="en-US" sz="1600" dirty="0">
              <a:solidFill>
                <a:srgbClr val="FFFFFF"/>
              </a:solidFill>
              <a:latin typeface="Arial"/>
              <a:cs typeface="Arial"/>
            </a:endParaRPr>
          </a:p>
        </p:txBody>
      </p:sp>
      <p:sp>
        <p:nvSpPr>
          <p:cNvPr id="12" name="Alternate Process 11"/>
          <p:cNvSpPr/>
          <p:nvPr/>
        </p:nvSpPr>
        <p:spPr>
          <a:xfrm>
            <a:off x="6307664" y="2802468"/>
            <a:ext cx="1159936" cy="594783"/>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rgbClr val="FFFFFF"/>
                </a:solidFill>
                <a:latin typeface="Arial"/>
                <a:cs typeface="Arial"/>
              </a:rPr>
              <a:t>Cardiac</a:t>
            </a:r>
            <a:endParaRPr lang="en-US" sz="1600" dirty="0">
              <a:solidFill>
                <a:srgbClr val="FFFFFF"/>
              </a:solidFill>
              <a:latin typeface="Arial"/>
              <a:cs typeface="Arial"/>
            </a:endParaRPr>
          </a:p>
        </p:txBody>
      </p:sp>
      <p:sp>
        <p:nvSpPr>
          <p:cNvPr id="13" name="Alternate Process 12"/>
          <p:cNvSpPr/>
          <p:nvPr/>
        </p:nvSpPr>
        <p:spPr>
          <a:xfrm>
            <a:off x="2995504" y="4834467"/>
            <a:ext cx="1651000" cy="609598"/>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rgbClr val="FFFFFF"/>
                </a:solidFill>
                <a:latin typeface="Arial"/>
                <a:cs typeface="Arial"/>
              </a:rPr>
              <a:t>Muscle Mass</a:t>
            </a:r>
            <a:endParaRPr lang="en-US" sz="1600" dirty="0">
              <a:solidFill>
                <a:srgbClr val="FFFFFF"/>
              </a:solidFill>
              <a:latin typeface="Arial"/>
              <a:cs typeface="Arial"/>
            </a:endParaRPr>
          </a:p>
        </p:txBody>
      </p:sp>
      <p:sp>
        <p:nvSpPr>
          <p:cNvPr id="14" name="Alternate Process 13"/>
          <p:cNvSpPr/>
          <p:nvPr/>
        </p:nvSpPr>
        <p:spPr>
          <a:xfrm>
            <a:off x="5317067" y="4834467"/>
            <a:ext cx="1430866" cy="609598"/>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rgbClr val="FFFFFF"/>
                </a:solidFill>
                <a:latin typeface="Arial"/>
                <a:cs typeface="Arial"/>
              </a:rPr>
              <a:t>Blood Flow</a:t>
            </a:r>
            <a:endParaRPr lang="en-US" sz="1600" dirty="0">
              <a:solidFill>
                <a:srgbClr val="FFFFFF"/>
              </a:solidFill>
              <a:latin typeface="Arial"/>
              <a:cs typeface="Arial"/>
            </a:endParaRPr>
          </a:p>
        </p:txBody>
      </p:sp>
      <p:sp>
        <p:nvSpPr>
          <p:cNvPr id="17" name="Alternate Process 16"/>
          <p:cNvSpPr/>
          <p:nvPr/>
        </p:nvSpPr>
        <p:spPr>
          <a:xfrm>
            <a:off x="1378376" y="305226"/>
            <a:ext cx="1490133" cy="841587"/>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Stop-codon Readthrough</a:t>
            </a:r>
          </a:p>
        </p:txBody>
      </p:sp>
      <p:sp>
        <p:nvSpPr>
          <p:cNvPr id="18" name="Alternate Process 17"/>
          <p:cNvSpPr/>
          <p:nvPr/>
        </p:nvSpPr>
        <p:spPr>
          <a:xfrm>
            <a:off x="3284017" y="305226"/>
            <a:ext cx="1314452" cy="638174"/>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Exon-Skipping</a:t>
            </a:r>
          </a:p>
        </p:txBody>
      </p:sp>
      <p:sp>
        <p:nvSpPr>
          <p:cNvPr id="20" name="Alternate Process 19"/>
          <p:cNvSpPr/>
          <p:nvPr/>
        </p:nvSpPr>
        <p:spPr>
          <a:xfrm>
            <a:off x="6540493" y="305226"/>
            <a:ext cx="1443575" cy="917574"/>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C00000"/>
                </a:solidFill>
                <a:latin typeface="Arial"/>
                <a:cs typeface="Arial"/>
              </a:rPr>
              <a:t>Functional replacement with other proteins</a:t>
            </a:r>
            <a:endParaRPr lang="en-US" sz="1300" dirty="0">
              <a:solidFill>
                <a:srgbClr val="C00000"/>
              </a:solidFill>
              <a:latin typeface="Arial"/>
              <a:cs typeface="Arial"/>
            </a:endParaRPr>
          </a:p>
        </p:txBody>
      </p:sp>
      <p:sp>
        <p:nvSpPr>
          <p:cNvPr id="21" name="Alternate Process 20"/>
          <p:cNvSpPr/>
          <p:nvPr/>
        </p:nvSpPr>
        <p:spPr>
          <a:xfrm>
            <a:off x="7662333" y="2192860"/>
            <a:ext cx="1327145" cy="443439"/>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200" dirty="0" err="1" smtClean="0">
                <a:solidFill>
                  <a:srgbClr val="E1223B"/>
                </a:solidFill>
                <a:latin typeface="Arial"/>
                <a:cs typeface="Arial"/>
              </a:rPr>
              <a:t>Poloxymer</a:t>
            </a:r>
            <a:endParaRPr lang="en-US" sz="1200" dirty="0" smtClean="0">
              <a:solidFill>
                <a:srgbClr val="E1223B"/>
              </a:solidFill>
              <a:latin typeface="Arial"/>
              <a:cs typeface="Arial"/>
            </a:endParaRPr>
          </a:p>
        </p:txBody>
      </p:sp>
      <p:sp>
        <p:nvSpPr>
          <p:cNvPr id="22" name="Alternate Process 21"/>
          <p:cNvSpPr/>
          <p:nvPr/>
        </p:nvSpPr>
        <p:spPr>
          <a:xfrm>
            <a:off x="7984068" y="3007253"/>
            <a:ext cx="1005411" cy="586317"/>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err="1" smtClean="0">
                <a:solidFill>
                  <a:srgbClr val="E1223B"/>
                </a:solidFill>
                <a:latin typeface="Arial"/>
                <a:cs typeface="Arial"/>
              </a:rPr>
              <a:t>Serca</a:t>
            </a:r>
            <a:r>
              <a:rPr lang="en-US" sz="1300" dirty="0" smtClean="0">
                <a:solidFill>
                  <a:srgbClr val="E1223B"/>
                </a:solidFill>
                <a:latin typeface="Arial"/>
                <a:cs typeface="Arial"/>
              </a:rPr>
              <a:t> 2A</a:t>
            </a:r>
          </a:p>
        </p:txBody>
      </p:sp>
      <p:sp>
        <p:nvSpPr>
          <p:cNvPr id="24" name="Alternate Process 23"/>
          <p:cNvSpPr/>
          <p:nvPr/>
        </p:nvSpPr>
        <p:spPr>
          <a:xfrm>
            <a:off x="6472757" y="6062135"/>
            <a:ext cx="726011" cy="443439"/>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PDE5</a:t>
            </a:r>
          </a:p>
        </p:txBody>
      </p:sp>
      <p:sp>
        <p:nvSpPr>
          <p:cNvPr id="26" name="Alternate Process 25"/>
          <p:cNvSpPr/>
          <p:nvPr/>
        </p:nvSpPr>
        <p:spPr>
          <a:xfrm>
            <a:off x="2142057" y="5728332"/>
            <a:ext cx="1016012" cy="787402"/>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Muscle growth pathways</a:t>
            </a:r>
          </a:p>
        </p:txBody>
      </p:sp>
      <p:sp>
        <p:nvSpPr>
          <p:cNvPr id="28" name="Alternate Process 27"/>
          <p:cNvSpPr/>
          <p:nvPr/>
        </p:nvSpPr>
        <p:spPr>
          <a:xfrm>
            <a:off x="225195" y="1874234"/>
            <a:ext cx="1219218" cy="443439"/>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Anti-</a:t>
            </a:r>
            <a:r>
              <a:rPr lang="en-US" sz="1300" dirty="0" err="1" smtClean="0">
                <a:solidFill>
                  <a:srgbClr val="E1223B"/>
                </a:solidFill>
                <a:latin typeface="Arial"/>
                <a:cs typeface="Arial"/>
              </a:rPr>
              <a:t>fibrotics</a:t>
            </a:r>
            <a:endParaRPr lang="en-US" sz="1300" dirty="0" smtClean="0">
              <a:solidFill>
                <a:srgbClr val="E1223B"/>
              </a:solidFill>
              <a:latin typeface="Arial"/>
              <a:cs typeface="Arial"/>
            </a:endParaRPr>
          </a:p>
        </p:txBody>
      </p:sp>
      <p:cxnSp>
        <p:nvCxnSpPr>
          <p:cNvPr id="41" name="Straight Connector 40"/>
          <p:cNvCxnSpPr>
            <a:stCxn id="10" idx="2"/>
            <a:endCxn id="7" idx="0"/>
          </p:cNvCxnSpPr>
          <p:nvPr/>
        </p:nvCxnSpPr>
        <p:spPr>
          <a:xfrm>
            <a:off x="4686299" y="2425700"/>
            <a:ext cx="16934" cy="359834"/>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2" idx="1"/>
          </p:cNvCxnSpPr>
          <p:nvPr/>
        </p:nvCxnSpPr>
        <p:spPr>
          <a:xfrm rot="10800000" flipV="1">
            <a:off x="5689600" y="3099859"/>
            <a:ext cx="618065" cy="315383"/>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H="1">
            <a:off x="5393266" y="4385732"/>
            <a:ext cx="491067" cy="406401"/>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3919443" y="4500559"/>
            <a:ext cx="491067" cy="224376"/>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3332480" y="2810934"/>
            <a:ext cx="405554" cy="156640"/>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8" idx="3"/>
          </p:cNvCxnSpPr>
          <p:nvPr/>
        </p:nvCxnSpPr>
        <p:spPr>
          <a:xfrm>
            <a:off x="1444413" y="2095954"/>
            <a:ext cx="389466" cy="314324"/>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17" idx="2"/>
          </p:cNvCxnSpPr>
          <p:nvPr/>
        </p:nvCxnSpPr>
        <p:spPr>
          <a:xfrm>
            <a:off x="2123443" y="1146813"/>
            <a:ext cx="1813556" cy="444920"/>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18" idx="2"/>
          </p:cNvCxnSpPr>
          <p:nvPr/>
        </p:nvCxnSpPr>
        <p:spPr>
          <a:xfrm>
            <a:off x="3941243" y="943400"/>
            <a:ext cx="85721" cy="474134"/>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flipV="1">
            <a:off x="5435599" y="973667"/>
            <a:ext cx="1104894" cy="618066"/>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21" idx="1"/>
          </p:cNvCxnSpPr>
          <p:nvPr/>
        </p:nvCxnSpPr>
        <p:spPr>
          <a:xfrm rot="10800000" flipV="1">
            <a:off x="7442199" y="2414579"/>
            <a:ext cx="220134" cy="396355"/>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7467602" y="3264965"/>
            <a:ext cx="516466" cy="0"/>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V="1">
            <a:off x="6218764" y="5532965"/>
            <a:ext cx="618070" cy="440269"/>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sp>
        <p:nvSpPr>
          <p:cNvPr id="50" name="Alternate Process 17"/>
          <p:cNvSpPr/>
          <p:nvPr/>
        </p:nvSpPr>
        <p:spPr>
          <a:xfrm>
            <a:off x="4723127" y="305226"/>
            <a:ext cx="1314452" cy="638174"/>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Gene Therapy</a:t>
            </a:r>
          </a:p>
        </p:txBody>
      </p:sp>
      <p:cxnSp>
        <p:nvCxnSpPr>
          <p:cNvPr id="52" name="Straight Connector 51"/>
          <p:cNvCxnSpPr/>
          <p:nvPr/>
        </p:nvCxnSpPr>
        <p:spPr>
          <a:xfrm flipH="1">
            <a:off x="5105400" y="965198"/>
            <a:ext cx="125946" cy="452336"/>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sp>
        <p:nvSpPr>
          <p:cNvPr id="55" name="Alternate Process 20"/>
          <p:cNvSpPr/>
          <p:nvPr/>
        </p:nvSpPr>
        <p:spPr>
          <a:xfrm>
            <a:off x="7662332" y="4367213"/>
            <a:ext cx="1327145" cy="772053"/>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200" dirty="0" smtClean="0">
                <a:solidFill>
                  <a:srgbClr val="E1223B"/>
                </a:solidFill>
                <a:latin typeface="Arial"/>
                <a:cs typeface="Arial"/>
              </a:rPr>
              <a:t>Traditional cardiac drugs</a:t>
            </a:r>
          </a:p>
        </p:txBody>
      </p:sp>
      <p:sp>
        <p:nvSpPr>
          <p:cNvPr id="56" name="Alternate Process 27"/>
          <p:cNvSpPr/>
          <p:nvPr/>
        </p:nvSpPr>
        <p:spPr>
          <a:xfrm>
            <a:off x="535083" y="3332302"/>
            <a:ext cx="1518929" cy="567050"/>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Steroid Replacements</a:t>
            </a:r>
          </a:p>
        </p:txBody>
      </p:sp>
      <p:cxnSp>
        <p:nvCxnSpPr>
          <p:cNvPr id="57" name="Straight Connector 56"/>
          <p:cNvCxnSpPr/>
          <p:nvPr/>
        </p:nvCxnSpPr>
        <p:spPr>
          <a:xfrm flipV="1">
            <a:off x="1639146" y="3018821"/>
            <a:ext cx="389467" cy="293159"/>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7262280" y="3375824"/>
            <a:ext cx="493189" cy="992871"/>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sp>
        <p:nvSpPr>
          <p:cNvPr id="62" name="Alternate Process 25"/>
          <p:cNvSpPr/>
          <p:nvPr/>
        </p:nvSpPr>
        <p:spPr>
          <a:xfrm>
            <a:off x="4262121" y="5718172"/>
            <a:ext cx="1016012" cy="787402"/>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Stem Cells</a:t>
            </a:r>
          </a:p>
        </p:txBody>
      </p:sp>
      <p:cxnSp>
        <p:nvCxnSpPr>
          <p:cNvPr id="63" name="Straight Connector 62"/>
          <p:cNvCxnSpPr/>
          <p:nvPr/>
        </p:nvCxnSpPr>
        <p:spPr>
          <a:xfrm flipH="1" flipV="1">
            <a:off x="4363719" y="5444065"/>
            <a:ext cx="227978" cy="274108"/>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2789767" y="5413374"/>
            <a:ext cx="440267" cy="304799"/>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sp>
        <p:nvSpPr>
          <p:cNvPr id="42" name="Alternate Process 10"/>
          <p:cNvSpPr/>
          <p:nvPr/>
        </p:nvSpPr>
        <p:spPr>
          <a:xfrm>
            <a:off x="1622211" y="4121375"/>
            <a:ext cx="1373293" cy="897467"/>
          </a:xfrm>
          <a:prstGeom prst="flowChartAlternateProcess">
            <a:avLst/>
          </a:prstGeom>
          <a:solidFill>
            <a:schemeClr val="tx2">
              <a:lumMod val="75000"/>
            </a:schemeClr>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r>
              <a:rPr lang="en-US" sz="1600" dirty="0" smtClean="0">
                <a:solidFill>
                  <a:srgbClr val="FFFFFF"/>
                </a:solidFill>
                <a:latin typeface="Arial"/>
                <a:cs typeface="Arial"/>
              </a:rPr>
              <a:t>Calcium Regulators</a:t>
            </a:r>
            <a:endParaRPr lang="en-US" sz="1600" dirty="0">
              <a:solidFill>
                <a:srgbClr val="FFFFFF"/>
              </a:solidFill>
              <a:latin typeface="Arial"/>
              <a:cs typeface="Arial"/>
            </a:endParaRPr>
          </a:p>
        </p:txBody>
      </p:sp>
      <p:cxnSp>
        <p:nvCxnSpPr>
          <p:cNvPr id="44" name="Straight Connector 43"/>
          <p:cNvCxnSpPr/>
          <p:nvPr/>
        </p:nvCxnSpPr>
        <p:spPr>
          <a:xfrm flipH="1">
            <a:off x="2995504" y="3899352"/>
            <a:ext cx="742531" cy="444046"/>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sp>
        <p:nvSpPr>
          <p:cNvPr id="46" name="Alternate Process 27"/>
          <p:cNvSpPr/>
          <p:nvPr/>
        </p:nvSpPr>
        <p:spPr>
          <a:xfrm>
            <a:off x="304800" y="5410200"/>
            <a:ext cx="1219218" cy="443439"/>
          </a:xfrm>
          <a:prstGeom prst="flowChartAlternateProcess">
            <a:avLst/>
          </a:prstGeom>
          <a:ln w="25400">
            <a:solidFill>
              <a:srgbClr val="DC0029"/>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r>
              <a:rPr lang="en-US" sz="1300" dirty="0" smtClean="0">
                <a:solidFill>
                  <a:srgbClr val="E1223B"/>
                </a:solidFill>
                <a:latin typeface="Arial"/>
                <a:cs typeface="Arial"/>
              </a:rPr>
              <a:t>Ryanodine Receptor</a:t>
            </a:r>
          </a:p>
        </p:txBody>
      </p:sp>
      <p:cxnSp>
        <p:nvCxnSpPr>
          <p:cNvPr id="54" name="Straight Connector 53"/>
          <p:cNvCxnSpPr/>
          <p:nvPr/>
        </p:nvCxnSpPr>
        <p:spPr>
          <a:xfrm flipV="1">
            <a:off x="1524000" y="4953000"/>
            <a:ext cx="304800" cy="441378"/>
          </a:xfrm>
          <a:prstGeom prst="line">
            <a:avLst/>
          </a:prstGeom>
          <a:ln>
            <a:solidFill>
              <a:srgbClr val="DC0029"/>
            </a:solidFill>
          </a:ln>
        </p:spPr>
        <p:style>
          <a:lnRef idx="2">
            <a:schemeClr val="accent1"/>
          </a:lnRef>
          <a:fillRef idx="0">
            <a:schemeClr val="accent1"/>
          </a:fillRef>
          <a:effectRef idx="1">
            <a:schemeClr val="accent1"/>
          </a:effectRef>
          <a:fontRef idx="minor">
            <a:schemeClr val="tx1"/>
          </a:fontRef>
        </p:style>
      </p:cxnSp>
      <p:pic>
        <p:nvPicPr>
          <p:cNvPr id="58" name="Picture 57" descr="PPMD_NewLogo.jpg"/>
          <p:cNvPicPr>
            <a:picLocks noChangeAspect="1"/>
          </p:cNvPicPr>
          <p:nvPr/>
        </p:nvPicPr>
        <p:blipFill>
          <a:blip r:embed="rId3" cstate="print">
            <a:clrChange>
              <a:clrFrom>
                <a:srgbClr val="FFFFFF"/>
              </a:clrFrom>
              <a:clrTo>
                <a:srgbClr val="FFFFFF">
                  <a:alpha val="0"/>
                </a:srgbClr>
              </a:clrTo>
            </a:clrChange>
          </a:blip>
          <a:stretch>
            <a:fillRect/>
          </a:stretch>
        </p:blipFill>
        <p:spPr>
          <a:xfrm>
            <a:off x="7761374" y="6290306"/>
            <a:ext cx="1287158" cy="476249"/>
          </a:xfrm>
          <a:prstGeom prst="rect">
            <a:avLst/>
          </a:prstGeom>
        </p:spPr>
      </p:pic>
    </p:spTree>
    <p:extLst>
      <p:ext uri="{BB962C8B-B14F-4D97-AF65-F5344CB8AC3E}">
        <p14:creationId xmlns:p14="http://schemas.microsoft.com/office/powerpoint/2010/main" val="3567486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549847" cy="1143000"/>
          </a:xfrm>
        </p:spPr>
        <p:txBody>
          <a:bodyPr>
            <a:normAutofit/>
          </a:bodyPr>
          <a:lstStyle/>
          <a:p>
            <a:pPr algn="l"/>
            <a:r>
              <a:rPr lang="en-US" sz="3200" dirty="0" smtClean="0"/>
              <a:t>What does this mean to us?</a:t>
            </a:r>
            <a:endParaRPr lang="en-US" sz="3200" dirty="0"/>
          </a:p>
        </p:txBody>
      </p:sp>
      <p:graphicFrame>
        <p:nvGraphicFramePr>
          <p:cNvPr id="4" name="Diagram 3"/>
          <p:cNvGraphicFramePr/>
          <p:nvPr>
            <p:extLst>
              <p:ext uri="{D42A27DB-BD31-4B8C-83A1-F6EECF244321}">
                <p14:modId xmlns:p14="http://schemas.microsoft.com/office/powerpoint/2010/main" val="634387002"/>
              </p:ext>
            </p:extLst>
          </p:nvPr>
        </p:nvGraphicFramePr>
        <p:xfrm>
          <a:off x="-682744" y="1674159"/>
          <a:ext cx="8378944" cy="312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3733800"/>
            <a:ext cx="4301452" cy="1384995"/>
          </a:xfrm>
          <a:prstGeom prst="rect">
            <a:avLst/>
          </a:prstGeom>
        </p:spPr>
        <p:txBody>
          <a:bodyPr wrap="square">
            <a:spAutoFit/>
          </a:bodyPr>
          <a:lstStyle/>
          <a:p>
            <a:r>
              <a:rPr lang="en-US" sz="2800" b="1" i="1" dirty="0" smtClean="0">
                <a:solidFill>
                  <a:srgbClr val="FF0000"/>
                </a:solidFill>
              </a:rPr>
              <a:t>An organized patient voice is necessary and important for regulatory  change.</a:t>
            </a:r>
            <a:endParaRPr lang="en-US" sz="2800" b="1" dirty="0">
              <a:solidFill>
                <a:srgbClr val="E14640"/>
              </a:solidFill>
            </a:endParaRPr>
          </a:p>
        </p:txBody>
      </p:sp>
    </p:spTree>
    <p:extLst>
      <p:ext uri="{BB962C8B-B14F-4D97-AF65-F5344CB8AC3E}">
        <p14:creationId xmlns:p14="http://schemas.microsoft.com/office/powerpoint/2010/main" val="2845734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a:bodyPr>
          <a:lstStyle/>
          <a:p>
            <a:pPr eaLnBrk="1" hangingPunct="1"/>
            <a:r>
              <a:rPr lang="en-US" sz="3600" dirty="0" smtClean="0">
                <a:latin typeface="Arial" pitchFamily="34" charset="0"/>
                <a:ea typeface="ＭＳ Ｐゴシック" charset="-128"/>
              </a:rPr>
              <a:t>Engagement with FDA</a:t>
            </a:r>
          </a:p>
        </p:txBody>
      </p:sp>
      <p:sp>
        <p:nvSpPr>
          <p:cNvPr id="3" name="Content Placeholder 2"/>
          <p:cNvSpPr>
            <a:spLocks noGrp="1"/>
          </p:cNvSpPr>
          <p:nvPr>
            <p:ph idx="1"/>
          </p:nvPr>
        </p:nvSpPr>
        <p:spPr/>
        <p:txBody>
          <a:bodyPr/>
          <a:lstStyle/>
          <a:p>
            <a:r>
              <a:rPr lang="en-US" sz="2000" b="1" dirty="0" smtClean="0">
                <a:latin typeface="Arial" pitchFamily="34" charset="0"/>
                <a:ea typeface="ＭＳ Ｐゴシック" charset="-128"/>
              </a:rPr>
              <a:t>Meetings with Division of Neurology (2012-ongoing)</a:t>
            </a:r>
          </a:p>
          <a:p>
            <a:pPr marL="0" indent="0" eaLnBrk="1" hangingPunct="1">
              <a:buFont typeface="Arial" pitchFamily="34" charset="0"/>
              <a:buNone/>
            </a:pPr>
            <a:endParaRPr lang="en-US" sz="2000" b="1" dirty="0" smtClean="0">
              <a:latin typeface="Arial" pitchFamily="34" charset="0"/>
              <a:ea typeface="ＭＳ Ｐゴシック" charset="-128"/>
            </a:endParaRPr>
          </a:p>
          <a:p>
            <a:r>
              <a:rPr lang="en-US" sz="2000" b="1" dirty="0" smtClean="0">
                <a:latin typeface="Arial" pitchFamily="34" charset="0"/>
                <a:ea typeface="ＭＳ Ｐゴシック" charset="-128"/>
              </a:rPr>
              <a:t>Duchenne Policy Forum (December 2013)</a:t>
            </a:r>
          </a:p>
          <a:p>
            <a:pPr lvl="1"/>
            <a:r>
              <a:rPr lang="en-US" sz="1600" dirty="0" smtClean="0">
                <a:latin typeface="Arial" pitchFamily="34" charset="0"/>
                <a:ea typeface="ＭＳ Ｐゴシック" charset="-128"/>
              </a:rPr>
              <a:t>19 FDA officials in attendance</a:t>
            </a:r>
          </a:p>
          <a:p>
            <a:pPr lvl="1"/>
            <a:r>
              <a:rPr lang="en-US" sz="1600" dirty="0" smtClean="0">
                <a:latin typeface="Arial" pitchFamily="34" charset="0"/>
                <a:ea typeface="ＭＳ Ｐゴシック" charset="-128"/>
              </a:rPr>
              <a:t>Dr. Janet Woodcock, Director of the Center for Drug Evaluation and Research, </a:t>
            </a:r>
            <a:r>
              <a:rPr lang="en-US" altLang="en-US" sz="1600" dirty="0" smtClean="0">
                <a:latin typeface="Arial" pitchFamily="34" charset="0"/>
                <a:ea typeface="ＭＳ Ｐゴシック" charset="-128"/>
              </a:rPr>
              <a:t>“</a:t>
            </a:r>
            <a:r>
              <a:rPr lang="en-US" altLang="ja-JP" sz="1600" dirty="0" smtClean="0">
                <a:latin typeface="Arial" pitchFamily="34" charset="0"/>
                <a:ea typeface="ＭＳ Ｐゴシック" charset="-128"/>
              </a:rPr>
              <a:t>We share your goal of getting disease-modifying therapies onto the market as rapidly as possible</a:t>
            </a:r>
            <a:r>
              <a:rPr lang="en-US" altLang="en-US" sz="1600" dirty="0" smtClean="0">
                <a:latin typeface="Arial" pitchFamily="34" charset="0"/>
                <a:ea typeface="ＭＳ Ｐゴシック" charset="-128"/>
              </a:rPr>
              <a:t>”</a:t>
            </a:r>
            <a:endParaRPr lang="en-US" altLang="ja-JP" sz="1600" dirty="0" smtClean="0">
              <a:latin typeface="Arial" pitchFamily="34" charset="0"/>
              <a:ea typeface="ＭＳ Ｐゴシック" charset="-128"/>
            </a:endParaRPr>
          </a:p>
          <a:p>
            <a:pPr lvl="1"/>
            <a:r>
              <a:rPr lang="en-US" sz="1600" dirty="0" smtClean="0">
                <a:latin typeface="Arial" pitchFamily="34" charset="0"/>
                <a:ea typeface="ＭＳ Ｐゴシック" charset="-128"/>
              </a:rPr>
              <a:t>Agreement with agency that the Duchenne community would create draft guidance on Duchenne for consideration</a:t>
            </a:r>
          </a:p>
        </p:txBody>
      </p:sp>
    </p:spTree>
    <p:extLst>
      <p:ext uri="{BB962C8B-B14F-4D97-AF65-F5344CB8AC3E}">
        <p14:creationId xmlns:p14="http://schemas.microsoft.com/office/powerpoint/2010/main" val="244057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Orlando, Florida   1994</a:t>
            </a:r>
            <a:endParaRPr lang="en-US" dirty="0"/>
          </a:p>
        </p:txBody>
      </p:sp>
      <p:pic>
        <p:nvPicPr>
          <p:cNvPr id="4" name="Picture 2" descr="elizabeth vro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894" y="21946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t Furlong is the Ameri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881" y="2127703"/>
            <a:ext cx="1859074" cy="211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988" y="274638"/>
            <a:ext cx="7549847" cy="114300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487" r="-4487"/>
          <a:stretch/>
        </p:blipFill>
        <p:spPr bwMode="auto">
          <a:xfrm>
            <a:off x="-1801505" y="-696036"/>
            <a:ext cx="249936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387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normAutofit/>
          </a:bodyPr>
          <a:lstStyle/>
          <a:p>
            <a:pPr eaLnBrk="1" hangingPunct="1"/>
            <a:r>
              <a:rPr lang="en-US" sz="3600" dirty="0" smtClean="0">
                <a:latin typeface="Arial" pitchFamily="34" charset="0"/>
                <a:ea typeface="ＭＳ Ｐゴシック" charset="-128"/>
              </a:rPr>
              <a:t>Draft Guidance on Duchenne</a:t>
            </a:r>
          </a:p>
        </p:txBody>
      </p:sp>
      <p:sp>
        <p:nvSpPr>
          <p:cNvPr id="3" name="Content Placeholder 2"/>
          <p:cNvSpPr>
            <a:spLocks noGrp="1"/>
          </p:cNvSpPr>
          <p:nvPr>
            <p:ph idx="1"/>
          </p:nvPr>
        </p:nvSpPr>
        <p:spPr/>
        <p:txBody>
          <a:bodyPr/>
          <a:lstStyle/>
          <a:p>
            <a:pPr marL="0" indent="0" eaLnBrk="1" hangingPunct="1">
              <a:buFont typeface="Arial" charset="0"/>
              <a:buNone/>
              <a:defRPr/>
            </a:pPr>
            <a:r>
              <a:rPr lang="en-US" sz="2400" b="1" dirty="0" smtClean="0"/>
              <a:t>Draft Guidance on Duchenne</a:t>
            </a:r>
            <a:endParaRPr lang="en-US" sz="2400" dirty="0" smtClean="0"/>
          </a:p>
          <a:p>
            <a:pPr eaLnBrk="1" hangingPunct="1">
              <a:buFont typeface="Arial" charset="0"/>
              <a:buChar char="•"/>
              <a:defRPr/>
            </a:pPr>
            <a:r>
              <a:rPr lang="en-US" sz="2400" dirty="0" smtClean="0"/>
              <a:t>Draft guidance promised by May 2014</a:t>
            </a:r>
          </a:p>
          <a:p>
            <a:pPr eaLnBrk="1" hangingPunct="1">
              <a:buFont typeface="Arial" charset="0"/>
              <a:buChar char="•"/>
              <a:defRPr/>
            </a:pPr>
            <a:r>
              <a:rPr lang="en-US" sz="2400" dirty="0" smtClean="0"/>
              <a:t>Community engagement throughout process</a:t>
            </a:r>
          </a:p>
          <a:p>
            <a:pPr marL="0" indent="0" eaLnBrk="1" hangingPunct="1">
              <a:buFont typeface="Arial" charset="0"/>
              <a:buNone/>
              <a:defRPr/>
            </a:pPr>
            <a:r>
              <a:rPr lang="en-US" sz="2400" b="1" dirty="0" smtClean="0"/>
              <a:t>Structure</a:t>
            </a:r>
          </a:p>
          <a:p>
            <a:pPr eaLnBrk="1" hangingPunct="1">
              <a:buFont typeface="Arial" charset="0"/>
              <a:buChar char="•"/>
              <a:defRPr/>
            </a:pPr>
            <a:r>
              <a:rPr lang="en-US" sz="2400" dirty="0" smtClean="0"/>
              <a:t>Steering Committee </a:t>
            </a:r>
          </a:p>
          <a:p>
            <a:pPr eaLnBrk="1" hangingPunct="1">
              <a:buFont typeface="Arial" charset="0"/>
              <a:buChar char="•"/>
              <a:defRPr/>
            </a:pPr>
            <a:r>
              <a:rPr lang="en-US" sz="2400" dirty="0" smtClean="0"/>
              <a:t>Working groups</a:t>
            </a:r>
          </a:p>
          <a:p>
            <a:pPr eaLnBrk="1" hangingPunct="1">
              <a:buFont typeface="Arial" charset="0"/>
              <a:buChar char="•"/>
              <a:defRPr/>
            </a:pPr>
            <a:r>
              <a:rPr lang="en-US" sz="2400" dirty="0" smtClean="0"/>
              <a:t>Community Advisory Panel </a:t>
            </a:r>
          </a:p>
          <a:p>
            <a:pPr eaLnBrk="1" hangingPunct="1">
              <a:buFont typeface="Arial" charset="0"/>
              <a:buChar char="•"/>
              <a:defRPr/>
            </a:pPr>
            <a:endParaRPr lang="en-US" sz="2800" dirty="0" smtClean="0"/>
          </a:p>
          <a:p>
            <a:pPr eaLnBrk="1" hangingPunct="1">
              <a:buFont typeface="Arial" charset="0"/>
              <a:buChar char="•"/>
              <a:defRPr/>
            </a:pPr>
            <a:endParaRPr lang="en-US" dirty="0"/>
          </a:p>
        </p:txBody>
      </p:sp>
    </p:spTree>
    <p:extLst>
      <p:ext uri="{BB962C8B-B14F-4D97-AF65-F5344CB8AC3E}">
        <p14:creationId xmlns:p14="http://schemas.microsoft.com/office/powerpoint/2010/main" val="18155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Importance of Draft guidance</a:t>
            </a:r>
            <a:endParaRPr lang="en-US" sz="3200" dirty="0"/>
          </a:p>
        </p:txBody>
      </p:sp>
      <p:sp>
        <p:nvSpPr>
          <p:cNvPr id="3" name="Content Placeholder 2"/>
          <p:cNvSpPr>
            <a:spLocks noGrp="1"/>
          </p:cNvSpPr>
          <p:nvPr>
            <p:ph idx="1"/>
          </p:nvPr>
        </p:nvSpPr>
        <p:spPr/>
        <p:txBody>
          <a:bodyPr>
            <a:normAutofit/>
          </a:bodyPr>
          <a:lstStyle/>
          <a:p>
            <a:r>
              <a:rPr lang="en-US" sz="2400" dirty="0" smtClean="0"/>
              <a:t>Potential impact on all future submissions and reviews of </a:t>
            </a:r>
            <a:r>
              <a:rPr lang="en-US" sz="2400" dirty="0" err="1" smtClean="0"/>
              <a:t>Duchenne</a:t>
            </a:r>
            <a:r>
              <a:rPr lang="en-US" sz="2400" dirty="0" smtClean="0"/>
              <a:t> candidate treatments</a:t>
            </a:r>
          </a:p>
          <a:p>
            <a:r>
              <a:rPr lang="en-US" sz="2400" dirty="0" smtClean="0"/>
              <a:t>Contribute patient/parent insight and data to FDA deliberations</a:t>
            </a:r>
          </a:p>
          <a:p>
            <a:r>
              <a:rPr lang="en-US" sz="2400" dirty="0" smtClean="0"/>
              <a:t>A means of concrete, sustaining progress</a:t>
            </a:r>
          </a:p>
          <a:p>
            <a:r>
              <a:rPr lang="en-US" sz="2400" dirty="0" smtClean="0"/>
              <a:t>Being viewed as a model/precedential by other groups (rare diseases)- shaping the future</a:t>
            </a:r>
          </a:p>
          <a:p>
            <a:endParaRPr lang="en-US" sz="2000" dirty="0" smtClean="0"/>
          </a:p>
        </p:txBody>
      </p:sp>
    </p:spTree>
    <p:extLst>
      <p:ext uri="{BB962C8B-B14F-4D97-AF65-F5344CB8AC3E}">
        <p14:creationId xmlns:p14="http://schemas.microsoft.com/office/powerpoint/2010/main" val="2484988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Imperatives Working </a:t>
            </a:r>
            <a:r>
              <a:rPr lang="en-US" sz="3200" dirty="0" smtClean="0"/>
              <a:t>Group –OUR VOICE</a:t>
            </a:r>
            <a:endParaRPr lang="en-US" sz="3200" dirty="0"/>
          </a:p>
        </p:txBody>
      </p:sp>
      <p:sp>
        <p:nvSpPr>
          <p:cNvPr id="3" name="Content Placeholder 2"/>
          <p:cNvSpPr>
            <a:spLocks noGrp="1"/>
          </p:cNvSpPr>
          <p:nvPr>
            <p:ph idx="1"/>
          </p:nvPr>
        </p:nvSpPr>
        <p:spPr/>
        <p:txBody>
          <a:bodyPr>
            <a:normAutofit fontScale="85000" lnSpcReduction="20000"/>
          </a:bodyPr>
          <a:lstStyle/>
          <a:p>
            <a:pPr lvl="0"/>
            <a:r>
              <a:rPr lang="en-US" dirty="0"/>
              <a:t>There is a need for </a:t>
            </a:r>
            <a:r>
              <a:rPr lang="en-US" b="1" dirty="0"/>
              <a:t>open access to natural history databases for aggregation and meta-analyses, </a:t>
            </a:r>
            <a:r>
              <a:rPr lang="en-US" dirty="0"/>
              <a:t>in order to better define effect sizes of potential sources of heterogeneity in outcome, and better characterize the natural history of the disease.</a:t>
            </a:r>
          </a:p>
          <a:p>
            <a:r>
              <a:rPr lang="en-US" dirty="0"/>
              <a:t> </a:t>
            </a:r>
          </a:p>
          <a:p>
            <a:r>
              <a:rPr lang="en-US" i="1" dirty="0"/>
              <a:t>Clinical trial, outcome measures and considerations</a:t>
            </a:r>
            <a:endParaRPr lang="en-US" dirty="0"/>
          </a:p>
          <a:p>
            <a:pPr lvl="0"/>
            <a:r>
              <a:rPr lang="en-US" dirty="0"/>
              <a:t>The Duchenne Community </a:t>
            </a:r>
            <a:r>
              <a:rPr lang="en-US" b="1" dirty="0"/>
              <a:t>want trials that are inclusive of people </a:t>
            </a:r>
            <a:r>
              <a:rPr lang="en-US" dirty="0"/>
              <a:t>with Duchenne of all ages across the spectrum of disease.</a:t>
            </a:r>
          </a:p>
          <a:p>
            <a:r>
              <a:rPr lang="en-US" dirty="0"/>
              <a:t> </a:t>
            </a:r>
          </a:p>
          <a:p>
            <a:pPr lvl="0"/>
            <a:r>
              <a:rPr lang="en-US" dirty="0"/>
              <a:t>There is widespread support in the community </a:t>
            </a:r>
            <a:r>
              <a:rPr lang="en-US" b="1" dirty="0"/>
              <a:t>to move away from placebo-controls or to use trial designs that minimize exposure to placebo</a:t>
            </a:r>
            <a:r>
              <a:rPr lang="en-US" dirty="0"/>
              <a:t>. It is hard for patients and families to accept being placed on placebo, knowing that every day, a child with DMD loses muscle cells and functions. </a:t>
            </a:r>
          </a:p>
          <a:p>
            <a:r>
              <a:rPr lang="en-US" dirty="0"/>
              <a:t> </a:t>
            </a:r>
          </a:p>
          <a:p>
            <a:pPr lvl="0"/>
            <a:r>
              <a:rPr lang="en-US" dirty="0"/>
              <a:t>Sponsors are requested </a:t>
            </a:r>
            <a:r>
              <a:rPr lang="en-US" b="1" dirty="0"/>
              <a:t>to address the co-morbid conditions </a:t>
            </a:r>
            <a:r>
              <a:rPr lang="en-US" dirty="0"/>
              <a:t>of Duchenne, such as heart disease, which may become exacerbated if new therapies do help prolong life and function.</a:t>
            </a:r>
          </a:p>
          <a:p>
            <a:endParaRPr lang="en-US" dirty="0"/>
          </a:p>
        </p:txBody>
      </p:sp>
    </p:spTree>
    <p:extLst>
      <p:ext uri="{BB962C8B-B14F-4D97-AF65-F5344CB8AC3E}">
        <p14:creationId xmlns:p14="http://schemas.microsoft.com/office/powerpoint/2010/main" val="2309598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968828"/>
            <a:ext cx="8229600" cy="4525963"/>
          </a:xfrm>
        </p:spPr>
        <p:txBody>
          <a:bodyPr>
            <a:noAutofit/>
          </a:bodyPr>
          <a:lstStyle/>
          <a:p>
            <a:r>
              <a:rPr lang="en-US" sz="1600" dirty="0"/>
              <a:t>While </a:t>
            </a:r>
            <a:r>
              <a:rPr lang="en-US" sz="1600" b="1" dirty="0"/>
              <a:t>post-hoc analyses </a:t>
            </a:r>
            <a:r>
              <a:rPr lang="en-US" sz="1600" dirty="0"/>
              <a:t>are generally not of accepted by the FDA as supporting an NDA, we would ask the FDA to use flexibility in the case of rare diseases.. The limitation of natural history, and development of novel endpoints will naturally lead to post-hoc statistical analyses based upon emerging concepts of natural history. This is a moving target. Regulatory agencies should exhibit some flexibility with regard to post-hoc analyses, otherwise, the field will be littered with ‘failed’ drugs, which have not actually failed, but were merely tested in the wrong population, or using the wrong endpoints, because of the limited knowledge about the disease.  </a:t>
            </a:r>
          </a:p>
          <a:p>
            <a:r>
              <a:rPr lang="en-US" sz="1600" b="1" dirty="0"/>
              <a:t>Access to individual data: </a:t>
            </a:r>
            <a:r>
              <a:rPr lang="en-US" sz="1600" dirty="0"/>
              <a:t>Companies should pre-specify whether or not a family will be given access to their individual data</a:t>
            </a:r>
            <a:r>
              <a:rPr lang="en-US" sz="1600" dirty="0" smtClean="0"/>
              <a:t>.</a:t>
            </a:r>
            <a:r>
              <a:rPr lang="en-GB" sz="1600" dirty="0"/>
              <a:t> </a:t>
            </a:r>
            <a:endParaRPr lang="en-US" sz="1600" dirty="0"/>
          </a:p>
          <a:p>
            <a:r>
              <a:rPr lang="en-GB" sz="1600" b="1" dirty="0"/>
              <a:t>Compassionate use, extension studies and informed consent</a:t>
            </a:r>
            <a:r>
              <a:rPr lang="en-GB" sz="1600" dirty="0" smtClean="0"/>
              <a:t>:  We </a:t>
            </a:r>
            <a:r>
              <a:rPr lang="en-GB" sz="1600" dirty="0"/>
              <a:t>recognize that sponsor’s ability to offer continued treatment after a study has concluded may be limited by the lack of adequate preclinical safety data — or clear safety and efficacy concerns about the compound. However, it may be in a sponsor’s best interest to consider an extension phase, given that researchers are still learning how to measure benefit in these populations — and a longer course of study may be needed to tease out how the drug might be efficacious and in which population</a:t>
            </a:r>
            <a:endParaRPr lang="en-US" sz="1600" dirty="0"/>
          </a:p>
        </p:txBody>
      </p:sp>
    </p:spTree>
    <p:extLst>
      <p:ext uri="{BB962C8B-B14F-4D97-AF65-F5344CB8AC3E}">
        <p14:creationId xmlns:p14="http://schemas.microsoft.com/office/powerpoint/2010/main" val="3418928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744"/>
            <a:ext cx="8229600" cy="6006420"/>
          </a:xfrm>
        </p:spPr>
        <p:txBody>
          <a:bodyPr>
            <a:noAutofit/>
          </a:bodyPr>
          <a:lstStyle/>
          <a:p>
            <a:endParaRPr lang="en-US" sz="1800" dirty="0" smtClean="0"/>
          </a:p>
          <a:p>
            <a:r>
              <a:rPr lang="en-US" sz="1800" dirty="0" smtClean="0"/>
              <a:t>Regardless</a:t>
            </a:r>
            <a:r>
              <a:rPr lang="en-US" sz="1800" dirty="0"/>
              <a:t>, the </a:t>
            </a:r>
            <a:r>
              <a:rPr lang="en-US" sz="1800" b="1" dirty="0"/>
              <a:t>sponsor has an obligation to clearly explain its intentions to the community and the community has an obligation to understand what are the limitations of the sponsor’s </a:t>
            </a:r>
            <a:r>
              <a:rPr lang="en-US" sz="1800" dirty="0"/>
              <a:t>ability to offer an extension phase of a trial</a:t>
            </a:r>
            <a:r>
              <a:rPr lang="en-US" sz="1800" dirty="0" smtClean="0"/>
              <a:t>.</a:t>
            </a:r>
            <a:r>
              <a:rPr lang="en-GB" sz="1800" dirty="0"/>
              <a:t> </a:t>
            </a:r>
            <a:endParaRPr lang="en-GB" sz="1800" dirty="0" smtClean="0"/>
          </a:p>
          <a:p>
            <a:pPr marL="0" indent="0">
              <a:buNone/>
            </a:pPr>
            <a:endParaRPr lang="en-US" sz="1800" dirty="0"/>
          </a:p>
          <a:p>
            <a:pPr lvl="0"/>
            <a:r>
              <a:rPr lang="en-US" sz="1800" dirty="0"/>
              <a:t>The </a:t>
            </a:r>
            <a:r>
              <a:rPr lang="en-US" sz="1800" b="1" dirty="0"/>
              <a:t>informed consent </a:t>
            </a:r>
            <a:r>
              <a:rPr lang="en-US" sz="1800" dirty="0"/>
              <a:t>should specifically spell out:</a:t>
            </a:r>
          </a:p>
          <a:p>
            <a:pPr lvl="1"/>
            <a:r>
              <a:rPr lang="en-US" sz="1800" b="1" dirty="0"/>
              <a:t>Whether the company has a policy on pre-approval compassionate use (and/or plans for expanded access programs</a:t>
            </a:r>
            <a:r>
              <a:rPr lang="en-US" sz="1800" dirty="0"/>
              <a:t>), and</a:t>
            </a:r>
          </a:p>
          <a:p>
            <a:pPr lvl="1"/>
            <a:r>
              <a:rPr lang="en-US" sz="1800" dirty="0"/>
              <a:t>What that policy is; and</a:t>
            </a:r>
          </a:p>
          <a:p>
            <a:pPr lvl="1"/>
            <a:r>
              <a:rPr lang="en-US" sz="1800" dirty="0"/>
              <a:t>What the expectation is about expanding into an extension phase of the study after a trial is done and if there are positive results.</a:t>
            </a:r>
            <a:br>
              <a:rPr lang="en-US" sz="1800" dirty="0"/>
            </a:br>
            <a:endParaRPr lang="en-US" sz="1800" dirty="0"/>
          </a:p>
          <a:p>
            <a:pPr lvl="0"/>
            <a:r>
              <a:rPr lang="en-US" sz="1800" dirty="0"/>
              <a:t>Also, regarding compassionate use, when a </a:t>
            </a:r>
            <a:r>
              <a:rPr lang="en-US" sz="1800" b="1" dirty="0"/>
              <a:t>family has more than one child </a:t>
            </a:r>
            <a:r>
              <a:rPr lang="en-US" sz="1800" dirty="0"/>
              <a:t>with DMD, and one child is included in the study, we would urge sponsors to make a plan to offer the treatment as well to the other child who may not fit the study’s inclusion criteria on a compassionate use basis, as soon as safety has been established. Having one child able to access an experimental treatment, and the other not, can be a source of great distress in a family. </a:t>
            </a:r>
          </a:p>
          <a:p>
            <a:pPr marL="0" indent="0">
              <a:buNone/>
            </a:pPr>
            <a:r>
              <a:rPr lang="en-US" sz="1800" dirty="0"/>
              <a:t> </a:t>
            </a:r>
          </a:p>
        </p:txBody>
      </p:sp>
    </p:spTree>
    <p:extLst>
      <p:ext uri="{BB962C8B-B14F-4D97-AF65-F5344CB8AC3E}">
        <p14:creationId xmlns:p14="http://schemas.microsoft.com/office/powerpoint/2010/main" val="79024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1744"/>
            <a:ext cx="8229600" cy="5244420"/>
          </a:xfrm>
        </p:spPr>
        <p:txBody>
          <a:bodyPr>
            <a:normAutofit/>
          </a:bodyPr>
          <a:lstStyle/>
          <a:p>
            <a:pPr lvl="0"/>
            <a:r>
              <a:rPr lang="en-US" dirty="0"/>
              <a:t>Sponsors should also be aware that participation in clinical trials can be a burden for the patient and his family — particularly in older non-ambulatory boys with limited mobility. </a:t>
            </a:r>
            <a:r>
              <a:rPr lang="en-US" b="1" dirty="0"/>
              <a:t>Making trials more patient- and family friendly — with appointments on weekends or after-work hours and other services to help working parents — could increase accrual in studies. </a:t>
            </a:r>
            <a:r>
              <a:rPr lang="en-US" dirty="0"/>
              <a:t> </a:t>
            </a:r>
          </a:p>
          <a:p>
            <a:pPr lvl="0"/>
            <a:r>
              <a:rPr lang="en-US" b="1" dirty="0"/>
              <a:t>Conducting a trial, or parts of a trial closer to home to minimize burden on family </a:t>
            </a:r>
            <a:r>
              <a:rPr lang="en-US" dirty="0"/>
              <a:t>could also encourage enrollment. While there may be limitations as to where children can be dosed and where standardized outcomes can be assessed, one approach has been to have safety assessments done locally while outcome assessments are performed at specialized centers.</a:t>
            </a:r>
          </a:p>
          <a:p>
            <a:endParaRPr lang="en-US" dirty="0"/>
          </a:p>
        </p:txBody>
      </p:sp>
    </p:spTree>
    <p:extLst>
      <p:ext uri="{BB962C8B-B14F-4D97-AF65-F5344CB8AC3E}">
        <p14:creationId xmlns:p14="http://schemas.microsoft.com/office/powerpoint/2010/main" val="1391564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77101" y="160460"/>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US" sz="3200" dirty="0" smtClean="0"/>
              <a:t>How DPP and PPMD Engage the Pipeline</a:t>
            </a:r>
            <a:endParaRPr lang="en-US" sz="3200" dirty="0"/>
          </a:p>
        </p:txBody>
      </p:sp>
      <p:sp>
        <p:nvSpPr>
          <p:cNvPr id="4" name="Line 5"/>
          <p:cNvSpPr>
            <a:spLocks noChangeShapeType="1"/>
          </p:cNvSpPr>
          <p:nvPr/>
        </p:nvSpPr>
        <p:spPr bwMode="auto">
          <a:xfrm flipV="1">
            <a:off x="1592521" y="947321"/>
            <a:ext cx="6826126" cy="21365"/>
          </a:xfrm>
          <a:prstGeom prst="line">
            <a:avLst/>
          </a:prstGeom>
          <a:noFill/>
          <a:ln w="44450">
            <a:solidFill>
              <a:srgbClr val="FF0000"/>
            </a:solidFill>
            <a:round/>
            <a:headEnd/>
            <a:tailEnd/>
          </a:ln>
          <a:effectLst/>
        </p:spPr>
        <p:txBody>
          <a:bodyPr/>
          <a:lstStyle/>
          <a:p>
            <a:endParaRPr lang="en-US" dirty="0"/>
          </a:p>
        </p:txBody>
      </p:sp>
      <p:sp>
        <p:nvSpPr>
          <p:cNvPr id="5" name="AutoShape 12"/>
          <p:cNvSpPr>
            <a:spLocks noChangeArrowheads="1"/>
          </p:cNvSpPr>
          <p:nvPr/>
        </p:nvSpPr>
        <p:spPr bwMode="auto">
          <a:xfrm>
            <a:off x="414866" y="3589874"/>
            <a:ext cx="2641599" cy="1142999"/>
          </a:xfrm>
          <a:prstGeom prst="homePlate">
            <a:avLst>
              <a:gd name="adj" fmla="val 53084"/>
            </a:avLst>
          </a:prstGeom>
          <a:solidFill>
            <a:srgbClr val="CCECFF"/>
          </a:solidFill>
          <a:ln w="9525">
            <a:solidFill>
              <a:schemeClr val="tx1"/>
            </a:solidFill>
            <a:miter lim="800000"/>
            <a:headEnd/>
            <a:tailEnd/>
          </a:ln>
        </p:spPr>
        <p:txBody>
          <a:bodyPr wrap="none" anchor="ctr"/>
          <a:lstStyle/>
          <a:p>
            <a:pPr algn="ctr"/>
            <a:endParaRPr lang="en-US" sz="1400" b="1" dirty="0">
              <a:ea typeface="ＭＳ Ｐゴシック" pitchFamily="34" charset="-128"/>
            </a:endParaRPr>
          </a:p>
          <a:p>
            <a:pPr algn="ctr"/>
            <a:r>
              <a:rPr lang="en-US" sz="2000" b="1" dirty="0" smtClean="0">
                <a:ea typeface="ＭＳ Ｐゴシック" pitchFamily="34" charset="-128"/>
              </a:rPr>
              <a:t>  Discovery &amp; Preclinical</a:t>
            </a:r>
            <a:endParaRPr lang="en-US" sz="2000" b="1" dirty="0">
              <a:ea typeface="ＭＳ Ｐゴシック" pitchFamily="34" charset="-128"/>
            </a:endParaRPr>
          </a:p>
          <a:p>
            <a:pPr algn="ctr"/>
            <a:endParaRPr lang="en-US" sz="1400" b="1" dirty="0">
              <a:ea typeface="ＭＳ Ｐゴシック" pitchFamily="34" charset="-128"/>
            </a:endParaRPr>
          </a:p>
        </p:txBody>
      </p:sp>
      <p:sp>
        <p:nvSpPr>
          <p:cNvPr id="7" name="AutoShape 11"/>
          <p:cNvSpPr>
            <a:spLocks noChangeArrowheads="1"/>
          </p:cNvSpPr>
          <p:nvPr/>
        </p:nvSpPr>
        <p:spPr bwMode="auto">
          <a:xfrm>
            <a:off x="2438385" y="2946152"/>
            <a:ext cx="1921926" cy="1143000"/>
          </a:xfrm>
          <a:prstGeom prst="chevron">
            <a:avLst>
              <a:gd name="adj" fmla="val 48875"/>
            </a:avLst>
          </a:prstGeom>
          <a:solidFill>
            <a:srgbClr val="FFFF00"/>
          </a:solidFill>
          <a:ln w="9525">
            <a:solidFill>
              <a:schemeClr val="tx1"/>
            </a:solidFill>
            <a:miter lim="800000"/>
            <a:headEnd/>
            <a:tailEnd/>
          </a:ln>
        </p:spPr>
        <p:txBody>
          <a:bodyPr wrap="none" anchor="ctr"/>
          <a:lstStyle/>
          <a:p>
            <a:pPr algn="ctr"/>
            <a:r>
              <a:rPr lang="en-US" sz="2000" b="1" dirty="0" smtClean="0">
                <a:ea typeface="ＭＳ Ｐゴシック" pitchFamily="34" charset="-128"/>
              </a:rPr>
              <a:t>Trial </a:t>
            </a:r>
          </a:p>
          <a:p>
            <a:pPr algn="ctr"/>
            <a:r>
              <a:rPr lang="en-US" sz="2000" b="1" dirty="0" smtClean="0">
                <a:ea typeface="ＭＳ Ｐゴシック" pitchFamily="34" charset="-128"/>
              </a:rPr>
              <a:t>       Readiness/</a:t>
            </a:r>
          </a:p>
          <a:p>
            <a:pPr algn="ctr"/>
            <a:r>
              <a:rPr lang="en-US" sz="2000" b="1" dirty="0" smtClean="0">
                <a:ea typeface="ＭＳ Ｐゴシック" pitchFamily="34" charset="-128"/>
              </a:rPr>
              <a:t>Phase 1</a:t>
            </a:r>
            <a:endParaRPr lang="en-US" sz="2000" b="1" dirty="0">
              <a:ea typeface="ＭＳ Ｐゴシック" pitchFamily="34" charset="-128"/>
            </a:endParaRPr>
          </a:p>
        </p:txBody>
      </p:sp>
      <p:sp>
        <p:nvSpPr>
          <p:cNvPr id="8" name="AutoShape 11"/>
          <p:cNvSpPr>
            <a:spLocks noChangeArrowheads="1"/>
          </p:cNvSpPr>
          <p:nvPr/>
        </p:nvSpPr>
        <p:spPr bwMode="auto">
          <a:xfrm>
            <a:off x="3911559" y="2946155"/>
            <a:ext cx="1921926" cy="1143000"/>
          </a:xfrm>
          <a:prstGeom prst="chevron">
            <a:avLst>
              <a:gd name="adj" fmla="val 48875"/>
            </a:avLst>
          </a:prstGeom>
          <a:solidFill>
            <a:schemeClr val="bg2">
              <a:lumMod val="75000"/>
            </a:schemeClr>
          </a:solidFill>
          <a:ln w="9525">
            <a:solidFill>
              <a:schemeClr val="tx1"/>
            </a:solidFill>
            <a:miter lim="800000"/>
            <a:headEnd/>
            <a:tailEnd/>
          </a:ln>
        </p:spPr>
        <p:txBody>
          <a:bodyPr wrap="none" anchor="ctr"/>
          <a:lstStyle/>
          <a:p>
            <a:pPr algn="ctr"/>
            <a:r>
              <a:rPr lang="en-US" sz="2000" b="1" dirty="0" smtClean="0">
                <a:ea typeface="ＭＳ Ｐゴシック" pitchFamily="34" charset="-128"/>
              </a:rPr>
              <a:t>      Phase 2/3</a:t>
            </a:r>
            <a:endParaRPr lang="en-US" sz="2000" b="1" dirty="0">
              <a:ea typeface="ＭＳ Ｐゴシック" pitchFamily="34" charset="-128"/>
            </a:endParaRPr>
          </a:p>
        </p:txBody>
      </p:sp>
      <p:sp>
        <p:nvSpPr>
          <p:cNvPr id="9" name="AutoShape 11"/>
          <p:cNvSpPr>
            <a:spLocks noChangeArrowheads="1"/>
          </p:cNvSpPr>
          <p:nvPr/>
        </p:nvSpPr>
        <p:spPr bwMode="auto">
          <a:xfrm>
            <a:off x="5401666" y="2946158"/>
            <a:ext cx="1921926" cy="1143000"/>
          </a:xfrm>
          <a:prstGeom prst="chevron">
            <a:avLst>
              <a:gd name="adj" fmla="val 48875"/>
            </a:avLst>
          </a:prstGeom>
          <a:solidFill>
            <a:schemeClr val="accent2">
              <a:lumMod val="40000"/>
              <a:lumOff val="60000"/>
            </a:schemeClr>
          </a:solidFill>
          <a:ln w="9525">
            <a:solidFill>
              <a:schemeClr val="tx1"/>
            </a:solidFill>
            <a:miter lim="800000"/>
            <a:headEnd/>
            <a:tailEnd/>
          </a:ln>
        </p:spPr>
        <p:txBody>
          <a:bodyPr wrap="none" anchor="ctr"/>
          <a:lstStyle/>
          <a:p>
            <a:pPr algn="ctr"/>
            <a:r>
              <a:rPr lang="en-US" sz="2000" b="1" dirty="0" smtClean="0">
                <a:ea typeface="ＭＳ Ｐゴシック" pitchFamily="34" charset="-128"/>
              </a:rPr>
              <a:t>      Regulatory</a:t>
            </a:r>
          </a:p>
          <a:p>
            <a:pPr algn="ctr"/>
            <a:r>
              <a:rPr lang="en-US" sz="2000" b="1" dirty="0" smtClean="0">
                <a:ea typeface="ＭＳ Ｐゴシック" pitchFamily="34" charset="-128"/>
              </a:rPr>
              <a:t>    Approval</a:t>
            </a:r>
            <a:endParaRPr lang="en-US" sz="2000" b="1" dirty="0">
              <a:ea typeface="ＭＳ Ｐゴシック" pitchFamily="34" charset="-128"/>
            </a:endParaRPr>
          </a:p>
        </p:txBody>
      </p:sp>
      <p:sp>
        <p:nvSpPr>
          <p:cNvPr id="10" name="AutoShape 11"/>
          <p:cNvSpPr>
            <a:spLocks noChangeArrowheads="1"/>
          </p:cNvSpPr>
          <p:nvPr/>
        </p:nvSpPr>
        <p:spPr bwMode="auto">
          <a:xfrm>
            <a:off x="6891770" y="2963091"/>
            <a:ext cx="1921926" cy="1143000"/>
          </a:xfrm>
          <a:prstGeom prst="chevron">
            <a:avLst>
              <a:gd name="adj" fmla="val 48875"/>
            </a:avLst>
          </a:prstGeom>
          <a:solidFill>
            <a:schemeClr val="accent3">
              <a:lumMod val="60000"/>
              <a:lumOff val="40000"/>
            </a:schemeClr>
          </a:solidFill>
          <a:ln w="9525">
            <a:solidFill>
              <a:schemeClr val="tx1"/>
            </a:solidFill>
            <a:miter lim="800000"/>
            <a:headEnd/>
            <a:tailEnd/>
          </a:ln>
        </p:spPr>
        <p:txBody>
          <a:bodyPr wrap="none" anchor="ctr"/>
          <a:lstStyle/>
          <a:p>
            <a:pPr algn="ctr"/>
            <a:r>
              <a:rPr lang="en-US" sz="2000" b="1" dirty="0" smtClean="0">
                <a:ea typeface="ＭＳ Ｐゴシック" pitchFamily="34" charset="-128"/>
              </a:rPr>
              <a:t>Post-</a:t>
            </a:r>
          </a:p>
          <a:p>
            <a:pPr algn="ctr"/>
            <a:r>
              <a:rPr lang="en-US" sz="2000" b="1" dirty="0" smtClean="0">
                <a:ea typeface="ＭＳ Ｐゴシック" pitchFamily="34" charset="-128"/>
              </a:rPr>
              <a:t>Market</a:t>
            </a:r>
            <a:endParaRPr lang="en-US" sz="2000" b="1" dirty="0">
              <a:ea typeface="ＭＳ Ｐゴシック" pitchFamily="34" charset="-128"/>
            </a:endParaRPr>
          </a:p>
        </p:txBody>
      </p:sp>
      <p:sp>
        <p:nvSpPr>
          <p:cNvPr id="11" name="TextBox 10"/>
          <p:cNvSpPr txBox="1"/>
          <p:nvPr/>
        </p:nvSpPr>
        <p:spPr>
          <a:xfrm>
            <a:off x="321738" y="6299191"/>
            <a:ext cx="2429759" cy="369332"/>
          </a:xfrm>
          <a:prstGeom prst="rect">
            <a:avLst/>
          </a:prstGeom>
          <a:solidFill>
            <a:schemeClr val="accent6">
              <a:lumMod val="20000"/>
              <a:lumOff val="80000"/>
            </a:schemeClr>
          </a:solidFill>
          <a:ln>
            <a:solidFill>
              <a:schemeClr val="tx1"/>
            </a:solidFill>
          </a:ln>
        </p:spPr>
        <p:txBody>
          <a:bodyPr wrap="none" rtlCol="0">
            <a:spAutoFit/>
          </a:bodyPr>
          <a:lstStyle/>
          <a:p>
            <a:r>
              <a:rPr lang="en-US" dirty="0" smtClean="0"/>
              <a:t>Slide adapted from CTTI</a:t>
            </a:r>
            <a:endParaRPr lang="en-US" dirty="0"/>
          </a:p>
        </p:txBody>
      </p:sp>
      <p:sp>
        <p:nvSpPr>
          <p:cNvPr id="12" name="TextBox 11"/>
          <p:cNvSpPr txBox="1"/>
          <p:nvPr/>
        </p:nvSpPr>
        <p:spPr>
          <a:xfrm>
            <a:off x="4826000" y="4402676"/>
            <a:ext cx="3657600" cy="1323439"/>
          </a:xfrm>
          <a:prstGeom prst="rect">
            <a:avLst/>
          </a:prstGeom>
          <a:solidFill>
            <a:schemeClr val="accent2">
              <a:lumMod val="40000"/>
              <a:lumOff val="60000"/>
            </a:schemeClr>
          </a:solidFill>
          <a:ln cap="rnd">
            <a:solidFill>
              <a:schemeClr val="tx1"/>
            </a:solidFill>
          </a:ln>
        </p:spPr>
        <p:txBody>
          <a:bodyPr wrap="square" rtlCol="0">
            <a:spAutoFit/>
          </a:bodyPr>
          <a:lstStyle/>
          <a:p>
            <a:pPr marL="285750" indent="-285750">
              <a:buFont typeface="Arial"/>
              <a:buChar char="•"/>
            </a:pPr>
            <a:r>
              <a:rPr lang="en-US" sz="1600" dirty="0" smtClean="0"/>
              <a:t>Duchenne  draft guidance</a:t>
            </a:r>
          </a:p>
          <a:p>
            <a:pPr marL="285750" indent="-285750">
              <a:buFont typeface="Arial"/>
              <a:buChar char="•"/>
            </a:pPr>
            <a:r>
              <a:rPr lang="en-US" sz="1600" dirty="0"/>
              <a:t>Benefit</a:t>
            </a:r>
            <a:r>
              <a:rPr lang="en-US" sz="1600" dirty="0" smtClean="0"/>
              <a:t>-Risk Survey</a:t>
            </a:r>
            <a:endParaRPr lang="en-US" sz="1600" dirty="0"/>
          </a:p>
          <a:p>
            <a:pPr marL="285750" indent="-285750">
              <a:buFont typeface="Arial"/>
              <a:buChar char="•"/>
            </a:pPr>
            <a:r>
              <a:rPr lang="en-US" sz="1600" dirty="0" smtClean="0"/>
              <a:t>Putting Patients First white paper</a:t>
            </a:r>
          </a:p>
          <a:p>
            <a:pPr marL="285750" indent="-285750">
              <a:buFont typeface="Arial"/>
              <a:buChar char="•"/>
            </a:pPr>
            <a:r>
              <a:rPr lang="en-US" sz="1600" dirty="0" smtClean="0"/>
              <a:t>Support for  Conditional Approval/ accelerated approval</a:t>
            </a:r>
            <a:endParaRPr lang="en-US" sz="1600" dirty="0"/>
          </a:p>
        </p:txBody>
      </p:sp>
      <p:sp>
        <p:nvSpPr>
          <p:cNvPr id="14" name="TextBox 13"/>
          <p:cNvSpPr txBox="1"/>
          <p:nvPr/>
        </p:nvSpPr>
        <p:spPr>
          <a:xfrm>
            <a:off x="169333" y="1185343"/>
            <a:ext cx="3132667" cy="1323439"/>
          </a:xfrm>
          <a:prstGeom prst="rect">
            <a:avLst/>
          </a:prstGeom>
          <a:solidFill>
            <a:schemeClr val="accent5">
              <a:lumMod val="20000"/>
              <a:lumOff val="80000"/>
            </a:schemeClr>
          </a:solidFill>
          <a:ln cap="rnd">
            <a:solidFill>
              <a:schemeClr val="tx1"/>
            </a:solidFill>
          </a:ln>
          <a:effectLst/>
        </p:spPr>
        <p:txBody>
          <a:bodyPr wrap="square" rtlCol="0">
            <a:spAutoFit/>
          </a:bodyPr>
          <a:lstStyle/>
          <a:p>
            <a:pPr marL="285750" indent="-285750">
              <a:buFont typeface="Arial"/>
              <a:buChar char="•"/>
            </a:pPr>
            <a:r>
              <a:rPr lang="en-US" sz="1600" dirty="0" smtClean="0"/>
              <a:t>Exploratory/bridge grants</a:t>
            </a:r>
          </a:p>
          <a:p>
            <a:pPr marL="285750" indent="-285750">
              <a:buFont typeface="Arial"/>
              <a:buChar char="•"/>
            </a:pPr>
            <a:r>
              <a:rPr lang="en-US" sz="1600" dirty="0" err="1" smtClean="0"/>
              <a:t>Duchenne</a:t>
            </a:r>
            <a:r>
              <a:rPr lang="en-US" sz="1600" dirty="0" smtClean="0"/>
              <a:t> Connect Registry</a:t>
            </a:r>
            <a:endParaRPr lang="en-US" sz="1600" dirty="0"/>
          </a:p>
          <a:p>
            <a:pPr marL="285750" indent="-285750">
              <a:buFont typeface="Arial"/>
              <a:buChar char="•"/>
            </a:pPr>
            <a:r>
              <a:rPr lang="en-US" sz="1600" dirty="0" smtClean="0"/>
              <a:t>NBS effort </a:t>
            </a:r>
          </a:p>
          <a:p>
            <a:pPr marL="285750" indent="-285750">
              <a:buFont typeface="Arial"/>
              <a:buChar char="•"/>
            </a:pPr>
            <a:r>
              <a:rPr lang="en-US" sz="1600" dirty="0" smtClean="0"/>
              <a:t>Care consideration guidelines</a:t>
            </a:r>
          </a:p>
          <a:p>
            <a:pPr marL="285750" indent="-285750">
              <a:buFont typeface="Arial"/>
              <a:buChar char="•"/>
            </a:pPr>
            <a:r>
              <a:rPr lang="en-US" sz="1600" dirty="0" smtClean="0"/>
              <a:t>Replication studies</a:t>
            </a:r>
            <a:endParaRPr lang="en-US" sz="1600" dirty="0"/>
          </a:p>
        </p:txBody>
      </p:sp>
      <p:sp>
        <p:nvSpPr>
          <p:cNvPr id="15" name="TextBox 14"/>
          <p:cNvSpPr txBox="1"/>
          <p:nvPr/>
        </p:nvSpPr>
        <p:spPr>
          <a:xfrm>
            <a:off x="304800" y="4161374"/>
            <a:ext cx="4343400" cy="2062103"/>
          </a:xfrm>
          <a:prstGeom prst="rect">
            <a:avLst/>
          </a:prstGeom>
          <a:solidFill>
            <a:srgbClr val="FFFF00"/>
          </a:solidFill>
          <a:ln cap="rnd">
            <a:solidFill>
              <a:schemeClr val="tx1"/>
            </a:solidFill>
          </a:ln>
        </p:spPr>
        <p:txBody>
          <a:bodyPr wrap="square" rtlCol="0">
            <a:spAutoFit/>
          </a:bodyPr>
          <a:lstStyle/>
          <a:p>
            <a:pPr marL="285750" indent="-285750">
              <a:buFont typeface="Arial"/>
              <a:buChar char="•"/>
            </a:pPr>
            <a:r>
              <a:rPr lang="en-US" sz="1600" dirty="0" smtClean="0"/>
              <a:t>MD </a:t>
            </a:r>
            <a:r>
              <a:rPr lang="en-US" sz="1600" dirty="0" err="1" smtClean="0"/>
              <a:t>STARnet</a:t>
            </a:r>
            <a:endParaRPr lang="en-US" sz="1600" dirty="0" smtClean="0"/>
          </a:p>
          <a:p>
            <a:pPr marL="285750" indent="-285750">
              <a:buFont typeface="Arial"/>
              <a:buChar char="•"/>
            </a:pPr>
            <a:r>
              <a:rPr lang="en-US" sz="1600" dirty="0" smtClean="0"/>
              <a:t>PPMD Certified </a:t>
            </a:r>
            <a:r>
              <a:rPr lang="en-US" sz="1600" dirty="0" err="1" smtClean="0"/>
              <a:t>Duchenne</a:t>
            </a:r>
            <a:r>
              <a:rPr lang="en-US" sz="1600" dirty="0" smtClean="0"/>
              <a:t> Care Centers</a:t>
            </a:r>
          </a:p>
          <a:p>
            <a:pPr marL="285750" indent="-285750">
              <a:buFont typeface="Arial"/>
              <a:buChar char="•"/>
            </a:pPr>
            <a:r>
              <a:rPr lang="en-US" sz="1600" dirty="0" smtClean="0"/>
              <a:t>Federal agency partnering (e.g., MDCC, NHLBI)</a:t>
            </a:r>
          </a:p>
          <a:p>
            <a:pPr marL="285750" indent="-285750">
              <a:buFont typeface="Arial"/>
              <a:buChar char="•"/>
            </a:pPr>
            <a:r>
              <a:rPr lang="en-US" sz="1600" dirty="0" smtClean="0"/>
              <a:t>TREAT-NMD TACT support</a:t>
            </a:r>
          </a:p>
          <a:p>
            <a:pPr marL="285750" indent="-285750">
              <a:buFont typeface="Arial"/>
              <a:buChar char="•"/>
            </a:pPr>
            <a:r>
              <a:rPr lang="en-US" sz="1600" dirty="0" smtClean="0"/>
              <a:t>PPMD/C-Path </a:t>
            </a:r>
            <a:r>
              <a:rPr lang="en-US" sz="1600" dirty="0" err="1" smtClean="0"/>
              <a:t>Duchenne</a:t>
            </a:r>
            <a:r>
              <a:rPr lang="en-US" sz="1600" dirty="0" smtClean="0"/>
              <a:t> Regulatory Science Consortium</a:t>
            </a:r>
          </a:p>
          <a:p>
            <a:pPr marL="285750" indent="-285750">
              <a:buFont typeface="Arial"/>
              <a:buChar char="•"/>
            </a:pPr>
            <a:r>
              <a:rPr lang="en-US" sz="1600" dirty="0" err="1" smtClean="0"/>
              <a:t>Duchenne</a:t>
            </a:r>
            <a:r>
              <a:rPr lang="en-US" sz="1600" dirty="0" smtClean="0"/>
              <a:t> Drug Development Roundtable</a:t>
            </a:r>
          </a:p>
          <a:p>
            <a:pPr marL="285750" indent="-285750">
              <a:buFont typeface="Arial"/>
              <a:buChar char="•"/>
            </a:pPr>
            <a:r>
              <a:rPr lang="en-US" sz="1600" dirty="0" smtClean="0"/>
              <a:t>Biomarker/Nat </a:t>
            </a:r>
            <a:r>
              <a:rPr lang="en-US" sz="1600" dirty="0" err="1" smtClean="0"/>
              <a:t>Hist</a:t>
            </a:r>
            <a:r>
              <a:rPr lang="en-US" sz="1600" dirty="0" smtClean="0"/>
              <a:t> funding</a:t>
            </a:r>
            <a:endParaRPr lang="en-US" sz="1600" dirty="0"/>
          </a:p>
        </p:txBody>
      </p:sp>
      <p:sp>
        <p:nvSpPr>
          <p:cNvPr id="16" name="TextBox 15"/>
          <p:cNvSpPr txBox="1"/>
          <p:nvPr/>
        </p:nvSpPr>
        <p:spPr>
          <a:xfrm>
            <a:off x="3454412" y="1151482"/>
            <a:ext cx="2556926" cy="1815882"/>
          </a:xfrm>
          <a:prstGeom prst="rect">
            <a:avLst/>
          </a:prstGeom>
          <a:solidFill>
            <a:schemeClr val="bg2">
              <a:lumMod val="75000"/>
            </a:schemeClr>
          </a:solidFill>
          <a:ln cap="rnd">
            <a:solidFill>
              <a:schemeClr val="tx1"/>
            </a:solidFill>
          </a:ln>
        </p:spPr>
        <p:txBody>
          <a:bodyPr wrap="square" rtlCol="0">
            <a:spAutoFit/>
          </a:bodyPr>
          <a:lstStyle/>
          <a:p>
            <a:pPr marL="285750" indent="-285750">
              <a:buFont typeface="Arial"/>
              <a:buChar char="•"/>
            </a:pPr>
            <a:r>
              <a:rPr lang="en-US" sz="1600" dirty="0" smtClean="0"/>
              <a:t>Corporate engagement program</a:t>
            </a:r>
          </a:p>
          <a:p>
            <a:pPr marL="285750" indent="-285750">
              <a:buFont typeface="Arial"/>
              <a:buChar char="•"/>
            </a:pPr>
            <a:r>
              <a:rPr lang="en-US" sz="1600" dirty="0" smtClean="0"/>
              <a:t>PPMD newsletter/blogs/webinars</a:t>
            </a:r>
          </a:p>
          <a:p>
            <a:pPr marL="285750" indent="-285750">
              <a:buFont typeface="Arial"/>
              <a:buChar char="•"/>
            </a:pPr>
            <a:r>
              <a:rPr lang="en-US" sz="1600" dirty="0" smtClean="0"/>
              <a:t>Clinical trial support</a:t>
            </a:r>
          </a:p>
          <a:p>
            <a:pPr marL="285750" indent="-285750">
              <a:buFont typeface="Arial"/>
              <a:buChar char="•"/>
            </a:pPr>
            <a:r>
              <a:rPr lang="en-US" sz="1600" dirty="0" smtClean="0"/>
              <a:t>Input to FDA/EMA</a:t>
            </a:r>
          </a:p>
        </p:txBody>
      </p:sp>
      <p:sp>
        <p:nvSpPr>
          <p:cNvPr id="18" name="TextBox 17"/>
          <p:cNvSpPr txBox="1"/>
          <p:nvPr/>
        </p:nvSpPr>
        <p:spPr>
          <a:xfrm>
            <a:off x="6134100" y="1024481"/>
            <a:ext cx="2819400" cy="2062103"/>
          </a:xfrm>
          <a:prstGeom prst="rect">
            <a:avLst/>
          </a:prstGeom>
          <a:solidFill>
            <a:schemeClr val="accent3">
              <a:lumMod val="60000"/>
              <a:lumOff val="40000"/>
            </a:schemeClr>
          </a:solidFill>
          <a:ln cap="rnd">
            <a:solidFill>
              <a:schemeClr val="tx1"/>
            </a:solidFill>
          </a:ln>
        </p:spPr>
        <p:txBody>
          <a:bodyPr wrap="square" rtlCol="0">
            <a:spAutoFit/>
          </a:bodyPr>
          <a:lstStyle/>
          <a:p>
            <a:pPr marL="285750" indent="-285750">
              <a:buFont typeface="Arial"/>
              <a:buChar char="•"/>
            </a:pPr>
            <a:r>
              <a:rPr lang="en-US" sz="1600" dirty="0" smtClean="0"/>
              <a:t>Conference &amp; Policy forums </a:t>
            </a:r>
          </a:p>
          <a:p>
            <a:pPr marL="285750" indent="-285750">
              <a:buFont typeface="Arial"/>
              <a:buChar char="•"/>
            </a:pPr>
            <a:r>
              <a:rPr lang="en-US" sz="1600" dirty="0" smtClean="0"/>
              <a:t>ENMC meetings</a:t>
            </a:r>
          </a:p>
          <a:p>
            <a:pPr marL="285750" indent="-285750">
              <a:buFont typeface="Arial"/>
              <a:buChar char="•"/>
            </a:pPr>
            <a:r>
              <a:rPr lang="en-US" sz="1600" dirty="0" smtClean="0"/>
              <a:t>UPPMD</a:t>
            </a:r>
          </a:p>
          <a:p>
            <a:pPr marL="285750" indent="-285750">
              <a:buFont typeface="Arial"/>
              <a:buChar char="•"/>
            </a:pPr>
            <a:r>
              <a:rPr lang="en-US" sz="1600" dirty="0" smtClean="0"/>
              <a:t>Engaging in discussion around post marketing data</a:t>
            </a:r>
          </a:p>
          <a:p>
            <a:pPr marL="285750" indent="-285750">
              <a:buFont typeface="Arial"/>
              <a:buChar char="•"/>
            </a:pPr>
            <a:r>
              <a:rPr lang="en-US" sz="1600" dirty="0" smtClean="0"/>
              <a:t>ACCESS/REIMBURSEMENT</a:t>
            </a:r>
          </a:p>
          <a:p>
            <a:pPr marL="285750" indent="-285750">
              <a:buFont typeface="Arial"/>
              <a:buChar char="•"/>
            </a:pPr>
            <a:r>
              <a:rPr lang="en-US" sz="1600" dirty="0" smtClean="0"/>
              <a:t>****Combo Therapies program</a:t>
            </a:r>
            <a:endParaRPr lang="en-US" sz="1600" dirty="0"/>
          </a:p>
        </p:txBody>
      </p:sp>
    </p:spTree>
    <p:extLst>
      <p:ext uri="{BB962C8B-B14F-4D97-AF65-F5344CB8AC3E}">
        <p14:creationId xmlns:p14="http://schemas.microsoft.com/office/powerpoint/2010/main" val="32129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Focused Drug (and DEVICE) Development</a:t>
            </a:r>
            <a:endParaRPr lang="en-US" dirty="0"/>
          </a:p>
        </p:txBody>
      </p:sp>
      <p:sp>
        <p:nvSpPr>
          <p:cNvPr id="3" name="Content Placeholder 2"/>
          <p:cNvSpPr>
            <a:spLocks noGrp="1"/>
          </p:cNvSpPr>
          <p:nvPr>
            <p:ph idx="1"/>
          </p:nvPr>
        </p:nvSpPr>
        <p:spPr/>
        <p:txBody>
          <a:bodyPr/>
          <a:lstStyle/>
          <a:p>
            <a:r>
              <a:rPr lang="en-US" dirty="0" smtClean="0"/>
              <a:t>Advance research</a:t>
            </a:r>
          </a:p>
          <a:p>
            <a:r>
              <a:rPr lang="en-US" dirty="0" smtClean="0"/>
              <a:t>Improve, facilitate recruitment for clinical trials</a:t>
            </a:r>
          </a:p>
          <a:p>
            <a:r>
              <a:rPr lang="en-US" dirty="0" smtClean="0"/>
              <a:t>Deliver </a:t>
            </a:r>
            <a:r>
              <a:rPr lang="en-US" dirty="0" smtClean="0"/>
              <a:t>therapies</a:t>
            </a:r>
          </a:p>
          <a:p>
            <a:r>
              <a:rPr lang="en-US" dirty="0" smtClean="0"/>
              <a:t>Deliver Robotics</a:t>
            </a:r>
            <a:endParaRPr lang="en-US" dirty="0" smtClean="0"/>
          </a:p>
          <a:p>
            <a:r>
              <a:rPr lang="en-US" dirty="0" smtClean="0"/>
              <a:t>Make a difference for thousands of </a:t>
            </a:r>
            <a:r>
              <a:rPr lang="en-US" dirty="0" smtClean="0"/>
              <a:t>young men</a:t>
            </a:r>
            <a:r>
              <a:rPr lang="en-US" dirty="0" smtClean="0"/>
              <a:t> </a:t>
            </a:r>
            <a:r>
              <a:rPr lang="en-US" dirty="0" smtClean="0"/>
              <a:t>around the world</a:t>
            </a:r>
          </a:p>
          <a:p>
            <a:r>
              <a:rPr lang="en-US" dirty="0" smtClean="0"/>
              <a:t>The promise of a full life</a:t>
            </a:r>
            <a:r>
              <a:rPr lang="en-US" dirty="0" smtClean="0"/>
              <a:t>.</a:t>
            </a:r>
          </a:p>
          <a:p>
            <a:endParaRPr lang="en-US" dirty="0" smtClean="0"/>
          </a:p>
          <a:p>
            <a:pPr marL="0" indent="0">
              <a:buNone/>
            </a:pPr>
            <a:endParaRPr lang="en-US" dirty="0" smtClean="0"/>
          </a:p>
        </p:txBody>
      </p:sp>
    </p:spTree>
    <p:extLst>
      <p:ext uri="{BB962C8B-B14F-4D97-AF65-F5344CB8AC3E}">
        <p14:creationId xmlns:p14="http://schemas.microsoft.com/office/powerpoint/2010/main" val="342770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036" y="1337395"/>
            <a:ext cx="3937907" cy="3920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883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a:t>
            </a:r>
            <a:endParaRPr lang="en-US" dirty="0"/>
          </a:p>
        </p:txBody>
      </p:sp>
      <p:sp>
        <p:nvSpPr>
          <p:cNvPr id="6" name="Content Placeholder 5"/>
          <p:cNvSpPr>
            <a:spLocks noGrp="1"/>
          </p:cNvSpPr>
          <p:nvPr>
            <p:ph idx="1"/>
          </p:nvPr>
        </p:nvSpPr>
        <p:spPr/>
        <p:txBody>
          <a:bodyPr>
            <a:normAutofit/>
          </a:bodyPr>
          <a:lstStyle/>
          <a:p>
            <a:r>
              <a:rPr lang="en-US" dirty="0" smtClean="0"/>
              <a:t>As parents we could do something</a:t>
            </a:r>
          </a:p>
          <a:p>
            <a:r>
              <a:rPr lang="en-US" dirty="0" smtClean="0"/>
              <a:t>We could raise money</a:t>
            </a:r>
          </a:p>
          <a:p>
            <a:r>
              <a:rPr lang="en-US" dirty="0" smtClean="0"/>
              <a:t>We could support research and rigorous review</a:t>
            </a:r>
          </a:p>
          <a:p>
            <a:r>
              <a:rPr lang="en-US" dirty="0" smtClean="0"/>
              <a:t>As parents we </a:t>
            </a:r>
            <a:r>
              <a:rPr lang="en-US" u="sng" dirty="0" smtClean="0"/>
              <a:t>would</a:t>
            </a:r>
            <a:r>
              <a:rPr lang="en-US" dirty="0" smtClean="0"/>
              <a:t> do whatever it takes</a:t>
            </a:r>
          </a:p>
          <a:p>
            <a:r>
              <a:rPr lang="en-US" dirty="0" smtClean="0"/>
              <a:t>We would look leave </a:t>
            </a:r>
            <a:r>
              <a:rPr lang="en-US" u="sng" dirty="0" smtClean="0"/>
              <a:t>no stone unturned</a:t>
            </a:r>
          </a:p>
          <a:p>
            <a:r>
              <a:rPr lang="en-US" dirty="0" smtClean="0"/>
              <a:t>We would work together</a:t>
            </a:r>
          </a:p>
          <a:p>
            <a:r>
              <a:rPr lang="en-US" b="1" dirty="0" smtClean="0"/>
              <a:t>We would smile again</a:t>
            </a:r>
          </a:p>
          <a:p>
            <a:endParaRPr lang="en-US" dirty="0" smtClean="0"/>
          </a:p>
        </p:txBody>
      </p:sp>
    </p:spTree>
    <p:extLst>
      <p:ext uri="{BB962C8B-B14F-4D97-AF65-F5344CB8AC3E}">
        <p14:creationId xmlns:p14="http://schemas.microsoft.com/office/powerpoint/2010/main" val="3660255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thought</a:t>
            </a:r>
            <a:endParaRPr lang="en-US" dirty="0"/>
          </a:p>
        </p:txBody>
      </p:sp>
      <p:sp>
        <p:nvSpPr>
          <p:cNvPr id="3" name="Content Placeholder 2"/>
          <p:cNvSpPr>
            <a:spLocks noGrp="1"/>
          </p:cNvSpPr>
          <p:nvPr>
            <p:ph idx="1"/>
          </p:nvPr>
        </p:nvSpPr>
        <p:spPr/>
        <p:txBody>
          <a:bodyPr/>
          <a:lstStyle/>
          <a:p>
            <a:r>
              <a:rPr lang="en-US" sz="4000" i="1" dirty="0"/>
              <a:t>The world breaks everyone</a:t>
            </a:r>
            <a:r>
              <a:rPr lang="en-US" sz="4000" dirty="0"/>
              <a:t> and afterward </a:t>
            </a:r>
            <a:r>
              <a:rPr lang="en-US" sz="4000" strike="sngStrike" dirty="0"/>
              <a:t>many </a:t>
            </a:r>
            <a:r>
              <a:rPr lang="en-US" sz="4000" dirty="0"/>
              <a:t>(ALL of us) are strong(</a:t>
            </a:r>
            <a:r>
              <a:rPr lang="en-US" sz="4000" dirty="0" err="1"/>
              <a:t>er</a:t>
            </a:r>
            <a:r>
              <a:rPr lang="en-US" sz="4000" dirty="0"/>
              <a:t>) in the broken places</a:t>
            </a:r>
          </a:p>
          <a:p>
            <a:r>
              <a:rPr lang="en-US" sz="4000" dirty="0"/>
              <a:t>Ernest Hemingway (</a:t>
            </a:r>
            <a:r>
              <a:rPr lang="en-US" sz="4000" dirty="0" smtClean="0"/>
              <a:t>1899-1961)</a:t>
            </a:r>
          </a:p>
          <a:p>
            <a:endParaRPr lang="en-US" sz="4000" dirty="0"/>
          </a:p>
          <a:p>
            <a:r>
              <a:rPr lang="en-US" sz="3600" b="1" dirty="0" smtClean="0"/>
              <a:t>THANK YOU </a:t>
            </a:r>
            <a:r>
              <a:rPr lang="en-US" sz="3200" dirty="0" smtClean="0"/>
              <a:t>– for 20 years of progress.       Pat Furlong/PPMD</a:t>
            </a:r>
            <a:endParaRPr lang="en-US" sz="3200" dirty="0"/>
          </a:p>
        </p:txBody>
      </p:sp>
    </p:spTree>
    <p:extLst>
      <p:ext uri="{BB962C8B-B14F-4D97-AF65-F5344CB8AC3E}">
        <p14:creationId xmlns:p14="http://schemas.microsoft.com/office/powerpoint/2010/main" val="424472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0" y="76200"/>
            <a:ext cx="9144000" cy="0"/>
          </a:xfrm>
          <a:prstGeom prst="line">
            <a:avLst/>
          </a:prstGeom>
          <a:ln w="127000">
            <a:solidFill>
              <a:srgbClr val="D50545"/>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152400"/>
            <a:ext cx="9144000" cy="830997"/>
          </a:xfrm>
          <a:prstGeom prst="rect">
            <a:avLst/>
          </a:prstGeom>
        </p:spPr>
        <p:style>
          <a:lnRef idx="0">
            <a:scrgbClr r="0" g="0" b="0"/>
          </a:lnRef>
          <a:fillRef idx="1002">
            <a:schemeClr val="lt1"/>
          </a:fillRef>
          <a:effectRef idx="0">
            <a:scrgbClr r="0" g="0" b="0"/>
          </a:effectRef>
          <a:fontRef idx="major"/>
        </p:style>
        <p:txBody>
          <a:bodyPr>
            <a:spAutoFit/>
          </a:bodyPr>
          <a:lstStyle/>
          <a:p>
            <a:pPr fontAlgn="auto">
              <a:spcBef>
                <a:spcPts val="0"/>
              </a:spcBef>
              <a:spcAft>
                <a:spcPts val="0"/>
              </a:spcAft>
              <a:defRPr/>
            </a:pPr>
            <a:r>
              <a:rPr lang="en-US" sz="4800" dirty="0"/>
              <a:t>Our Strategy</a:t>
            </a:r>
          </a:p>
        </p:txBody>
      </p:sp>
      <p:sp>
        <p:nvSpPr>
          <p:cNvPr id="6" name="Rounded Rectangle 5"/>
          <p:cNvSpPr/>
          <p:nvPr/>
        </p:nvSpPr>
        <p:spPr>
          <a:xfrm>
            <a:off x="3352800" y="1295400"/>
            <a:ext cx="2590800" cy="1219200"/>
          </a:xfrm>
          <a:prstGeom prst="roundRect">
            <a:avLst/>
          </a:prstGeom>
          <a:solidFill>
            <a:schemeClr val="bg1">
              <a:lumMod val="85000"/>
            </a:schemeClr>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Fund Opportunistic Research</a:t>
            </a:r>
          </a:p>
        </p:txBody>
      </p:sp>
      <p:sp>
        <p:nvSpPr>
          <p:cNvPr id="7" name="Rounded Rectangle 6"/>
          <p:cNvSpPr/>
          <p:nvPr/>
        </p:nvSpPr>
        <p:spPr>
          <a:xfrm>
            <a:off x="5791200" y="2819400"/>
            <a:ext cx="2590800" cy="1219200"/>
          </a:xfrm>
          <a:prstGeom prst="roundRect">
            <a:avLst/>
          </a:prstGeom>
          <a:solidFill>
            <a:schemeClr val="bg1">
              <a:lumMod val="85000"/>
            </a:schemeClr>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Encourage Robust Advocacy</a:t>
            </a:r>
          </a:p>
        </p:txBody>
      </p:sp>
      <p:sp>
        <p:nvSpPr>
          <p:cNvPr id="8" name="Rounded Rectangle 7"/>
          <p:cNvSpPr/>
          <p:nvPr/>
        </p:nvSpPr>
        <p:spPr>
          <a:xfrm>
            <a:off x="3429000" y="4343400"/>
            <a:ext cx="2590800" cy="1219200"/>
          </a:xfrm>
          <a:prstGeom prst="roundRect">
            <a:avLst/>
          </a:prstGeom>
          <a:solidFill>
            <a:schemeClr val="bg1">
              <a:lumMod val="85000"/>
            </a:schemeClr>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Demand Integrated Education and Care</a:t>
            </a:r>
          </a:p>
        </p:txBody>
      </p:sp>
      <p:sp>
        <p:nvSpPr>
          <p:cNvPr id="10" name="Rounded Rectangle 9"/>
          <p:cNvSpPr/>
          <p:nvPr/>
        </p:nvSpPr>
        <p:spPr>
          <a:xfrm>
            <a:off x="990600" y="2819400"/>
            <a:ext cx="2590800" cy="1219200"/>
          </a:xfrm>
          <a:prstGeom prst="roundRect">
            <a:avLst/>
          </a:prstGeom>
          <a:solidFill>
            <a:schemeClr val="bg1">
              <a:lumMod val="85000"/>
            </a:schemeClr>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Engage the Community</a:t>
            </a:r>
          </a:p>
        </p:txBody>
      </p:sp>
      <p:sp>
        <p:nvSpPr>
          <p:cNvPr id="11" name="Circular Arrow 10"/>
          <p:cNvSpPr/>
          <p:nvPr/>
        </p:nvSpPr>
        <p:spPr>
          <a:xfrm rot="19314172">
            <a:off x="2163763" y="1771650"/>
            <a:ext cx="1238250" cy="1265238"/>
          </a:xfrm>
          <a:prstGeom prst="circularArrow">
            <a:avLst/>
          </a:prstGeom>
          <a:solidFill>
            <a:srgbClr val="D4063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 name="Circular Arrow 11"/>
          <p:cNvSpPr/>
          <p:nvPr/>
        </p:nvSpPr>
        <p:spPr>
          <a:xfrm rot="13739961">
            <a:off x="2169319" y="3907631"/>
            <a:ext cx="1238250" cy="1265238"/>
          </a:xfrm>
          <a:prstGeom prst="circularArrow">
            <a:avLst/>
          </a:prstGeom>
          <a:solidFill>
            <a:srgbClr val="D4063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 name="Circular Arrow 12"/>
          <p:cNvSpPr/>
          <p:nvPr/>
        </p:nvSpPr>
        <p:spPr>
          <a:xfrm rot="3537230">
            <a:off x="5804694" y="1672431"/>
            <a:ext cx="1238250" cy="1265238"/>
          </a:xfrm>
          <a:prstGeom prst="circularArrow">
            <a:avLst/>
          </a:prstGeom>
          <a:solidFill>
            <a:srgbClr val="D4063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Circular Arrow 15"/>
          <p:cNvSpPr/>
          <p:nvPr/>
        </p:nvSpPr>
        <p:spPr>
          <a:xfrm rot="8028841">
            <a:off x="5980113" y="3910013"/>
            <a:ext cx="1239837" cy="1265237"/>
          </a:xfrm>
          <a:prstGeom prst="circularArrow">
            <a:avLst/>
          </a:prstGeom>
          <a:solidFill>
            <a:srgbClr val="D40637"/>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388417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Lff2FsYiSNE/TmRbn2kebLI/AAAAAAAAA2w/8yuaDb4u3Og/s1600/Ecosystem-definition-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094661"/>
            <a:ext cx="7311304" cy="4468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1207" y="1219200"/>
            <a:ext cx="6019800" cy="1754326"/>
          </a:xfrm>
          <a:prstGeom prst="rect">
            <a:avLst/>
          </a:prstGeom>
        </p:spPr>
        <p:txBody>
          <a:bodyPr wrap="square">
            <a:spAutoFit/>
          </a:bodyPr>
          <a:lstStyle/>
          <a:p>
            <a:pPr eaLnBrk="1" fontAlgn="auto" hangingPunct="1">
              <a:spcBef>
                <a:spcPts val="0"/>
              </a:spcBef>
              <a:spcAft>
                <a:spcPts val="0"/>
              </a:spcAft>
            </a:pPr>
            <a:r>
              <a:rPr lang="en-US" sz="1800" dirty="0">
                <a:solidFill>
                  <a:prstClr val="black"/>
                </a:solidFill>
                <a:latin typeface="Calibri"/>
              </a:rPr>
              <a:t>An </a:t>
            </a:r>
            <a:r>
              <a:rPr lang="en-US" sz="1800" b="1" dirty="0">
                <a:solidFill>
                  <a:prstClr val="black"/>
                </a:solidFill>
                <a:latin typeface="Calibri"/>
              </a:rPr>
              <a:t>ecosystem</a:t>
            </a:r>
            <a:r>
              <a:rPr lang="en-US" sz="1800" dirty="0">
                <a:solidFill>
                  <a:prstClr val="black"/>
                </a:solidFill>
                <a:latin typeface="Calibri"/>
              </a:rPr>
              <a:t> is a community of living organisms (plants, animals and microbes) in conjunction with the nonliving components of their environment (things like air, water and mineral soil), interacting as a system</a:t>
            </a:r>
            <a:r>
              <a:rPr lang="en-US" sz="1800" dirty="0" smtClean="0">
                <a:solidFill>
                  <a:prstClr val="black"/>
                </a:solidFill>
                <a:latin typeface="Calibri"/>
              </a:rPr>
              <a:t>.</a:t>
            </a:r>
            <a:r>
              <a:rPr lang="en-US" sz="1800" baseline="30000" dirty="0">
                <a:solidFill>
                  <a:prstClr val="black"/>
                </a:solidFill>
                <a:latin typeface="Calibri"/>
              </a:rPr>
              <a:t> </a:t>
            </a:r>
            <a:r>
              <a:rPr lang="en-US" sz="1800" dirty="0" smtClean="0">
                <a:solidFill>
                  <a:prstClr val="black"/>
                </a:solidFill>
                <a:latin typeface="Calibri"/>
              </a:rPr>
              <a:t> </a:t>
            </a:r>
            <a:r>
              <a:rPr lang="en-US" sz="1800" dirty="0">
                <a:solidFill>
                  <a:prstClr val="black"/>
                </a:solidFill>
                <a:latin typeface="Calibri"/>
              </a:rPr>
              <a:t>These components are regarded as linked together through nutrient cycles and energy </a:t>
            </a:r>
            <a:r>
              <a:rPr lang="en-US" sz="1800" dirty="0" smtClean="0">
                <a:solidFill>
                  <a:prstClr val="black"/>
                </a:solidFill>
                <a:latin typeface="Calibri"/>
              </a:rPr>
              <a:t>flows</a:t>
            </a:r>
            <a:endParaRPr lang="en-US" sz="1800" dirty="0">
              <a:solidFill>
                <a:prstClr val="black"/>
              </a:solidFill>
              <a:latin typeface="Calibri"/>
            </a:endParaRPr>
          </a:p>
        </p:txBody>
      </p:sp>
      <p:grpSp>
        <p:nvGrpSpPr>
          <p:cNvPr id="20" name="Group 19"/>
          <p:cNvGrpSpPr/>
          <p:nvPr/>
        </p:nvGrpSpPr>
        <p:grpSpPr>
          <a:xfrm>
            <a:off x="591207" y="1219200"/>
            <a:ext cx="7977477" cy="5156031"/>
            <a:chOff x="591207" y="1219200"/>
            <a:chExt cx="7977477" cy="5156031"/>
          </a:xfrm>
        </p:grpSpPr>
        <p:sp>
          <p:nvSpPr>
            <p:cNvPr id="12" name="Rectangle 11"/>
            <p:cNvSpPr/>
            <p:nvPr/>
          </p:nvSpPr>
          <p:spPr>
            <a:xfrm>
              <a:off x="591207" y="1219200"/>
              <a:ext cx="6019800" cy="2308324"/>
            </a:xfrm>
            <a:prstGeom prst="rect">
              <a:avLst/>
            </a:prstGeom>
            <a:solidFill>
              <a:schemeClr val="bg1"/>
            </a:solidFill>
          </p:spPr>
          <p:txBody>
            <a:bodyPr wrap="square">
              <a:spAutoFit/>
            </a:bodyPr>
            <a:lstStyle/>
            <a:p>
              <a:pPr eaLnBrk="1" fontAlgn="auto" hangingPunct="1">
                <a:spcBef>
                  <a:spcPts val="0"/>
                </a:spcBef>
                <a:spcAft>
                  <a:spcPts val="0"/>
                </a:spcAft>
              </a:pPr>
              <a:r>
                <a:rPr lang="en-US" sz="1800" dirty="0" smtClean="0">
                  <a:solidFill>
                    <a:prstClr val="black"/>
                  </a:solidFill>
                  <a:latin typeface="Calibri"/>
                </a:rPr>
                <a:t>A </a:t>
              </a:r>
              <a:r>
                <a:rPr lang="en-US" sz="1800" dirty="0" smtClean="0">
                  <a:solidFill>
                    <a:srgbClr val="FF0000"/>
                  </a:solidFill>
                  <a:latin typeface="Calibri"/>
                </a:rPr>
                <a:t>drug development </a:t>
              </a:r>
              <a:r>
                <a:rPr lang="en-US" sz="1800" b="1" dirty="0" smtClean="0">
                  <a:solidFill>
                    <a:prstClr val="black"/>
                  </a:solidFill>
                  <a:latin typeface="Calibri"/>
                </a:rPr>
                <a:t>ecosystem</a:t>
              </a:r>
              <a:r>
                <a:rPr lang="en-US" sz="1800" dirty="0" smtClean="0">
                  <a:solidFill>
                    <a:prstClr val="black"/>
                  </a:solidFill>
                  <a:latin typeface="Calibri"/>
                </a:rPr>
                <a:t> </a:t>
              </a:r>
              <a:r>
                <a:rPr lang="en-US" sz="1800" dirty="0">
                  <a:solidFill>
                    <a:prstClr val="black"/>
                  </a:solidFill>
                  <a:latin typeface="Calibri"/>
                </a:rPr>
                <a:t>is a community of </a:t>
              </a:r>
              <a:r>
                <a:rPr lang="en-US" sz="1800" dirty="0" smtClean="0">
                  <a:solidFill>
                    <a:srgbClr val="FF0000"/>
                  </a:solidFill>
                  <a:latin typeface="Calibri"/>
                </a:rPr>
                <a:t>stakeholders </a:t>
              </a:r>
              <a:r>
                <a:rPr lang="en-US" sz="1800" dirty="0" smtClean="0">
                  <a:solidFill>
                    <a:prstClr val="black"/>
                  </a:solidFill>
                  <a:latin typeface="Calibri"/>
                </a:rPr>
                <a:t>(</a:t>
              </a:r>
              <a:r>
                <a:rPr lang="en-US" sz="1800" dirty="0" smtClean="0">
                  <a:solidFill>
                    <a:srgbClr val="FF0000"/>
                  </a:solidFill>
                  <a:latin typeface="Calibri"/>
                </a:rPr>
                <a:t>universities, companies, patient organizations, patients, government organizations</a:t>
              </a:r>
              <a:r>
                <a:rPr lang="en-US" sz="1800" dirty="0" smtClean="0">
                  <a:solidFill>
                    <a:prstClr val="black"/>
                  </a:solidFill>
                  <a:latin typeface="Calibri"/>
                </a:rPr>
                <a:t>) </a:t>
              </a:r>
              <a:r>
                <a:rPr lang="en-US" sz="1800" dirty="0">
                  <a:solidFill>
                    <a:prstClr val="black"/>
                  </a:solidFill>
                  <a:latin typeface="Calibri"/>
                </a:rPr>
                <a:t>in conjunction with the nonliving components of their environment (</a:t>
              </a:r>
              <a:r>
                <a:rPr lang="en-US" sz="1800" dirty="0">
                  <a:solidFill>
                    <a:srgbClr val="FF0000"/>
                  </a:solidFill>
                  <a:latin typeface="Calibri"/>
                </a:rPr>
                <a:t>things like </a:t>
              </a:r>
              <a:r>
                <a:rPr lang="en-US" sz="1800" dirty="0" smtClean="0">
                  <a:solidFill>
                    <a:srgbClr val="FF0000"/>
                  </a:solidFill>
                  <a:latin typeface="Calibri"/>
                </a:rPr>
                <a:t>regulations,  economic factors, reimbursement potential</a:t>
              </a:r>
              <a:r>
                <a:rPr lang="en-US" sz="1800" dirty="0" smtClean="0">
                  <a:solidFill>
                    <a:prstClr val="black"/>
                  </a:solidFill>
                  <a:latin typeface="Calibri"/>
                </a:rPr>
                <a:t>), </a:t>
              </a:r>
              <a:r>
                <a:rPr lang="en-US" sz="1800" dirty="0">
                  <a:solidFill>
                    <a:prstClr val="black"/>
                  </a:solidFill>
                  <a:latin typeface="Calibri"/>
                </a:rPr>
                <a:t>interacting as a system</a:t>
              </a:r>
              <a:r>
                <a:rPr lang="en-US" sz="1800" dirty="0" smtClean="0">
                  <a:solidFill>
                    <a:prstClr val="black"/>
                  </a:solidFill>
                  <a:latin typeface="Calibri"/>
                </a:rPr>
                <a:t>.</a:t>
              </a:r>
              <a:r>
                <a:rPr lang="en-US" sz="1800" baseline="30000" dirty="0">
                  <a:solidFill>
                    <a:prstClr val="black"/>
                  </a:solidFill>
                  <a:latin typeface="Calibri"/>
                </a:rPr>
                <a:t> </a:t>
              </a:r>
              <a:r>
                <a:rPr lang="en-US" sz="1800" dirty="0" smtClean="0">
                  <a:solidFill>
                    <a:prstClr val="black"/>
                  </a:solidFill>
                  <a:latin typeface="Calibri"/>
                </a:rPr>
                <a:t> </a:t>
              </a:r>
              <a:r>
                <a:rPr lang="en-US" sz="1800" dirty="0">
                  <a:solidFill>
                    <a:prstClr val="black"/>
                  </a:solidFill>
                  <a:latin typeface="Calibri"/>
                </a:rPr>
                <a:t>These components are regarded as linked together through </a:t>
              </a:r>
              <a:r>
                <a:rPr lang="en-US" sz="1800" dirty="0" smtClean="0">
                  <a:solidFill>
                    <a:srgbClr val="FF0000"/>
                  </a:solidFill>
                  <a:latin typeface="Calibri"/>
                </a:rPr>
                <a:t>clinical research </a:t>
              </a:r>
              <a:r>
                <a:rPr lang="en-US" sz="1800" dirty="0" smtClean="0">
                  <a:solidFill>
                    <a:prstClr val="black"/>
                  </a:solidFill>
                  <a:latin typeface="Calibri"/>
                </a:rPr>
                <a:t>cycles</a:t>
              </a:r>
              <a:r>
                <a:rPr lang="en-US" sz="1800" dirty="0" smtClean="0">
                  <a:solidFill>
                    <a:srgbClr val="FF0000"/>
                  </a:solidFill>
                  <a:latin typeface="Calibri"/>
                </a:rPr>
                <a:t> </a:t>
              </a:r>
              <a:r>
                <a:rPr lang="en-US" sz="1800" dirty="0" smtClean="0">
                  <a:solidFill>
                    <a:prstClr val="black"/>
                  </a:solidFill>
                  <a:latin typeface="Calibri"/>
                </a:rPr>
                <a:t>and </a:t>
              </a:r>
              <a:r>
                <a:rPr lang="en-US" sz="1800" dirty="0" smtClean="0">
                  <a:solidFill>
                    <a:srgbClr val="FF0000"/>
                  </a:solidFill>
                  <a:latin typeface="Calibri"/>
                </a:rPr>
                <a:t>funding </a:t>
              </a:r>
              <a:r>
                <a:rPr lang="en-US" sz="1800" dirty="0" smtClean="0">
                  <a:solidFill>
                    <a:prstClr val="black"/>
                  </a:solidFill>
                  <a:latin typeface="Calibri"/>
                </a:rPr>
                <a:t>flows</a:t>
              </a:r>
              <a:endParaRPr lang="en-US" sz="1800" dirty="0">
                <a:solidFill>
                  <a:prstClr val="black"/>
                </a:solidFill>
                <a:latin typeface="Calibri"/>
              </a:endParaRPr>
            </a:p>
          </p:txBody>
        </p:sp>
        <p:sp>
          <p:nvSpPr>
            <p:cNvPr id="3" name="TextBox 2"/>
            <p:cNvSpPr txBox="1"/>
            <p:nvPr/>
          </p:nvSpPr>
          <p:spPr>
            <a:xfrm>
              <a:off x="5150109" y="6005899"/>
              <a:ext cx="1306640"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Universities</a:t>
              </a:r>
              <a:endParaRPr lang="en-US" sz="1800" b="1" dirty="0">
                <a:solidFill>
                  <a:prstClr val="black"/>
                </a:solidFill>
                <a:latin typeface="Calibri"/>
              </a:endParaRPr>
            </a:p>
          </p:txBody>
        </p:sp>
        <p:sp>
          <p:nvSpPr>
            <p:cNvPr id="13" name="TextBox 12"/>
            <p:cNvSpPr txBox="1"/>
            <p:nvPr/>
          </p:nvSpPr>
          <p:spPr>
            <a:xfrm>
              <a:off x="7312398" y="2188696"/>
              <a:ext cx="1241045"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Companies</a:t>
              </a:r>
              <a:endParaRPr lang="en-US" sz="1800" b="1" dirty="0">
                <a:solidFill>
                  <a:prstClr val="black"/>
                </a:solidFill>
                <a:latin typeface="Calibri"/>
              </a:endParaRPr>
            </a:p>
          </p:txBody>
        </p:sp>
        <p:sp>
          <p:nvSpPr>
            <p:cNvPr id="14" name="TextBox 13"/>
            <p:cNvSpPr txBox="1"/>
            <p:nvPr/>
          </p:nvSpPr>
          <p:spPr>
            <a:xfrm>
              <a:off x="2108904" y="5544234"/>
              <a:ext cx="1492203" cy="646331"/>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Patient </a:t>
              </a:r>
            </a:p>
            <a:p>
              <a:pPr eaLnBrk="1" fontAlgn="auto" hangingPunct="1">
                <a:spcBef>
                  <a:spcPts val="0"/>
                </a:spcBef>
                <a:spcAft>
                  <a:spcPts val="0"/>
                </a:spcAft>
              </a:pPr>
              <a:r>
                <a:rPr lang="en-US" sz="1800" b="1" dirty="0" smtClean="0">
                  <a:solidFill>
                    <a:prstClr val="black"/>
                  </a:solidFill>
                  <a:latin typeface="Calibri"/>
                </a:rPr>
                <a:t>Organizations</a:t>
              </a:r>
              <a:endParaRPr lang="en-US" sz="1800" b="1" dirty="0">
                <a:solidFill>
                  <a:prstClr val="black"/>
                </a:solidFill>
                <a:latin typeface="Calibri"/>
              </a:endParaRPr>
            </a:p>
          </p:txBody>
        </p:sp>
        <p:sp>
          <p:nvSpPr>
            <p:cNvPr id="15" name="TextBox 14"/>
            <p:cNvSpPr txBox="1"/>
            <p:nvPr/>
          </p:nvSpPr>
          <p:spPr>
            <a:xfrm>
              <a:off x="7006450" y="3886200"/>
              <a:ext cx="1386790"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Government</a:t>
              </a:r>
              <a:endParaRPr lang="en-US" sz="1800" b="1" dirty="0">
                <a:solidFill>
                  <a:prstClr val="black"/>
                </a:solidFill>
                <a:latin typeface="Calibri"/>
              </a:endParaRPr>
            </a:p>
          </p:txBody>
        </p:sp>
        <p:sp>
          <p:nvSpPr>
            <p:cNvPr id="16" name="TextBox 15"/>
            <p:cNvSpPr txBox="1"/>
            <p:nvPr/>
          </p:nvSpPr>
          <p:spPr>
            <a:xfrm>
              <a:off x="4191000" y="5359568"/>
              <a:ext cx="959109" cy="369332"/>
            </a:xfrm>
            <a:prstGeom prst="rect">
              <a:avLst/>
            </a:prstGeom>
            <a:noFill/>
          </p:spPr>
          <p:txBody>
            <a:bodyPr wrap="none" rtlCol="0">
              <a:spAutoFit/>
            </a:bodyPr>
            <a:lstStyle/>
            <a:p>
              <a:pPr eaLnBrk="1" fontAlgn="auto" hangingPunct="1">
                <a:spcBef>
                  <a:spcPts val="0"/>
                </a:spcBef>
                <a:spcAft>
                  <a:spcPts val="0"/>
                </a:spcAft>
              </a:pPr>
              <a:r>
                <a:rPr lang="en-US" sz="1800" b="1" dirty="0" err="1" smtClean="0">
                  <a:solidFill>
                    <a:prstClr val="black"/>
                  </a:solidFill>
                  <a:latin typeface="Calibri"/>
                </a:rPr>
                <a:t>Paitents</a:t>
              </a:r>
              <a:endParaRPr lang="en-US" sz="1800" b="1" dirty="0">
                <a:solidFill>
                  <a:prstClr val="black"/>
                </a:solidFill>
                <a:latin typeface="Calibri"/>
              </a:endParaRPr>
            </a:p>
          </p:txBody>
        </p:sp>
        <p:sp>
          <p:nvSpPr>
            <p:cNvPr id="17" name="TextBox 16"/>
            <p:cNvSpPr txBox="1"/>
            <p:nvPr/>
          </p:nvSpPr>
          <p:spPr>
            <a:xfrm>
              <a:off x="6861485" y="5509288"/>
              <a:ext cx="1707199"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Reimbursement</a:t>
              </a:r>
              <a:endParaRPr lang="en-US" sz="1800" b="1" dirty="0">
                <a:solidFill>
                  <a:prstClr val="black"/>
                </a:solidFill>
                <a:latin typeface="Calibri"/>
              </a:endParaRPr>
            </a:p>
          </p:txBody>
        </p:sp>
        <p:sp>
          <p:nvSpPr>
            <p:cNvPr id="18" name="TextBox 17"/>
            <p:cNvSpPr txBox="1"/>
            <p:nvPr/>
          </p:nvSpPr>
          <p:spPr>
            <a:xfrm>
              <a:off x="3429000" y="3722072"/>
              <a:ext cx="1051763"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Economy</a:t>
              </a:r>
              <a:endParaRPr lang="en-US" sz="1800" b="1" dirty="0">
                <a:solidFill>
                  <a:prstClr val="black"/>
                </a:solidFill>
                <a:latin typeface="Calibri"/>
              </a:endParaRPr>
            </a:p>
          </p:txBody>
        </p:sp>
        <p:sp>
          <p:nvSpPr>
            <p:cNvPr id="19" name="TextBox 18"/>
            <p:cNvSpPr txBox="1"/>
            <p:nvPr/>
          </p:nvSpPr>
          <p:spPr>
            <a:xfrm>
              <a:off x="3601107" y="4560332"/>
              <a:ext cx="1301254" cy="369332"/>
            </a:xfrm>
            <a:prstGeom prst="rect">
              <a:avLst/>
            </a:prstGeom>
            <a:noFill/>
          </p:spPr>
          <p:txBody>
            <a:bodyPr wrap="none" rtlCol="0">
              <a:spAutoFit/>
            </a:bodyPr>
            <a:lstStyle/>
            <a:p>
              <a:pPr eaLnBrk="1" fontAlgn="auto" hangingPunct="1">
                <a:spcBef>
                  <a:spcPts val="0"/>
                </a:spcBef>
                <a:spcAft>
                  <a:spcPts val="0"/>
                </a:spcAft>
              </a:pPr>
              <a:r>
                <a:rPr lang="en-US" sz="1800" b="1" dirty="0" smtClean="0">
                  <a:solidFill>
                    <a:prstClr val="black"/>
                  </a:solidFill>
                  <a:latin typeface="Calibri"/>
                </a:rPr>
                <a:t>Regulations</a:t>
              </a:r>
              <a:endParaRPr lang="en-US" sz="1800" b="1" dirty="0">
                <a:solidFill>
                  <a:prstClr val="black"/>
                </a:solidFill>
                <a:latin typeface="Calibri"/>
              </a:endParaRPr>
            </a:p>
          </p:txBody>
        </p:sp>
        <p:sp>
          <p:nvSpPr>
            <p:cNvPr id="5" name="Freeform 4"/>
            <p:cNvSpPr/>
            <p:nvPr/>
          </p:nvSpPr>
          <p:spPr>
            <a:xfrm>
              <a:off x="1798320" y="4115783"/>
              <a:ext cx="3855720" cy="959137"/>
            </a:xfrm>
            <a:custGeom>
              <a:avLst/>
              <a:gdLst>
                <a:gd name="connsiteX0" fmla="*/ 0 w 3855720"/>
                <a:gd name="connsiteY0" fmla="*/ 959137 h 959137"/>
                <a:gd name="connsiteX1" fmla="*/ 1828800 w 3855720"/>
                <a:gd name="connsiteY1" fmla="*/ 14257 h 959137"/>
                <a:gd name="connsiteX2" fmla="*/ 3855720 w 3855720"/>
                <a:gd name="connsiteY2" fmla="*/ 364777 h 959137"/>
                <a:gd name="connsiteX3" fmla="*/ 3855720 w 3855720"/>
                <a:gd name="connsiteY3" fmla="*/ 364777 h 959137"/>
              </a:gdLst>
              <a:ahLst/>
              <a:cxnLst>
                <a:cxn ang="0">
                  <a:pos x="connsiteX0" y="connsiteY0"/>
                </a:cxn>
                <a:cxn ang="0">
                  <a:pos x="connsiteX1" y="connsiteY1"/>
                </a:cxn>
                <a:cxn ang="0">
                  <a:pos x="connsiteX2" y="connsiteY2"/>
                </a:cxn>
                <a:cxn ang="0">
                  <a:pos x="connsiteX3" y="connsiteY3"/>
                </a:cxn>
              </a:cxnLst>
              <a:rect l="l" t="t" r="r" b="b"/>
              <a:pathLst>
                <a:path w="3855720" h="959137">
                  <a:moveTo>
                    <a:pt x="0" y="959137"/>
                  </a:moveTo>
                  <a:cubicBezTo>
                    <a:pt x="593090" y="536227"/>
                    <a:pt x="1186180" y="113317"/>
                    <a:pt x="1828800" y="14257"/>
                  </a:cubicBezTo>
                  <a:cubicBezTo>
                    <a:pt x="2471420" y="-84803"/>
                    <a:pt x="3855720" y="364777"/>
                    <a:pt x="3855720" y="364777"/>
                  </a:cubicBezTo>
                  <a:lnTo>
                    <a:pt x="3855720" y="364777"/>
                  </a:ln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1" name="Freeform 20"/>
            <p:cNvSpPr/>
            <p:nvPr/>
          </p:nvSpPr>
          <p:spPr>
            <a:xfrm rot="9141175">
              <a:off x="3431413" y="4880001"/>
              <a:ext cx="3855720" cy="959137"/>
            </a:xfrm>
            <a:custGeom>
              <a:avLst/>
              <a:gdLst>
                <a:gd name="connsiteX0" fmla="*/ 0 w 3855720"/>
                <a:gd name="connsiteY0" fmla="*/ 959137 h 959137"/>
                <a:gd name="connsiteX1" fmla="*/ 1828800 w 3855720"/>
                <a:gd name="connsiteY1" fmla="*/ 14257 h 959137"/>
                <a:gd name="connsiteX2" fmla="*/ 3855720 w 3855720"/>
                <a:gd name="connsiteY2" fmla="*/ 364777 h 959137"/>
                <a:gd name="connsiteX3" fmla="*/ 3855720 w 3855720"/>
                <a:gd name="connsiteY3" fmla="*/ 364777 h 959137"/>
              </a:gdLst>
              <a:ahLst/>
              <a:cxnLst>
                <a:cxn ang="0">
                  <a:pos x="connsiteX0" y="connsiteY0"/>
                </a:cxn>
                <a:cxn ang="0">
                  <a:pos x="connsiteX1" y="connsiteY1"/>
                </a:cxn>
                <a:cxn ang="0">
                  <a:pos x="connsiteX2" y="connsiteY2"/>
                </a:cxn>
                <a:cxn ang="0">
                  <a:pos x="connsiteX3" y="connsiteY3"/>
                </a:cxn>
              </a:cxnLst>
              <a:rect l="l" t="t" r="r" b="b"/>
              <a:pathLst>
                <a:path w="3855720" h="959137">
                  <a:moveTo>
                    <a:pt x="0" y="959137"/>
                  </a:moveTo>
                  <a:cubicBezTo>
                    <a:pt x="593090" y="536227"/>
                    <a:pt x="1186180" y="113317"/>
                    <a:pt x="1828800" y="14257"/>
                  </a:cubicBezTo>
                  <a:cubicBezTo>
                    <a:pt x="2471420" y="-84803"/>
                    <a:pt x="3855720" y="364777"/>
                    <a:pt x="3855720" y="364777"/>
                  </a:cubicBezTo>
                  <a:lnTo>
                    <a:pt x="3855720" y="364777"/>
                  </a:ln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22" name="Title 21"/>
          <p:cNvSpPr>
            <a:spLocks noGrp="1"/>
          </p:cNvSpPr>
          <p:nvPr>
            <p:ph type="title"/>
          </p:nvPr>
        </p:nvSpPr>
        <p:spPr>
          <a:xfrm>
            <a:off x="555754" y="106680"/>
            <a:ext cx="8229600" cy="1143000"/>
          </a:xfrm>
        </p:spPr>
        <p:txBody>
          <a:bodyPr/>
          <a:lstStyle/>
          <a:p>
            <a:r>
              <a:rPr lang="en-US" dirty="0" smtClean="0"/>
              <a:t>Why are we here?</a:t>
            </a:r>
            <a:endParaRPr lang="en-US" dirty="0"/>
          </a:p>
        </p:txBody>
      </p:sp>
    </p:spTree>
    <p:extLst>
      <p:ext uri="{BB962C8B-B14F-4D97-AF65-F5344CB8AC3E}">
        <p14:creationId xmlns:p14="http://schemas.microsoft.com/office/powerpoint/2010/main" val="13101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630" y="2024743"/>
            <a:ext cx="4748664" cy="301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7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Countries/Different Opportunities</a:t>
            </a:r>
            <a:endParaRPr lang="en-US" dirty="0"/>
          </a:p>
        </p:txBody>
      </p:sp>
      <p:sp>
        <p:nvSpPr>
          <p:cNvPr id="3" name="Content Placeholder 2"/>
          <p:cNvSpPr>
            <a:spLocks noGrp="1"/>
          </p:cNvSpPr>
          <p:nvPr>
            <p:ph idx="1"/>
          </p:nvPr>
        </p:nvSpPr>
        <p:spPr/>
        <p:txBody>
          <a:bodyPr>
            <a:normAutofit/>
          </a:bodyPr>
          <a:lstStyle/>
          <a:p>
            <a:r>
              <a:rPr lang="en-US" dirty="0" smtClean="0"/>
              <a:t>Carving our own Path</a:t>
            </a:r>
          </a:p>
          <a:p>
            <a:r>
              <a:rPr lang="en-US" dirty="0" smtClean="0"/>
              <a:t>Understanding opportunities and challenges</a:t>
            </a:r>
          </a:p>
          <a:p>
            <a:r>
              <a:rPr lang="en-US" dirty="0" smtClean="0"/>
              <a:t>How hard is fundraising/differences between countries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3717472"/>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07971"/>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82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Together</a:t>
            </a:r>
            <a:endParaRPr lang="en-US" dirty="0"/>
          </a:p>
        </p:txBody>
      </p:sp>
      <p:sp>
        <p:nvSpPr>
          <p:cNvPr id="3" name="Content Placeholder 2"/>
          <p:cNvSpPr>
            <a:spLocks noGrp="1"/>
          </p:cNvSpPr>
          <p:nvPr>
            <p:ph idx="1"/>
          </p:nvPr>
        </p:nvSpPr>
        <p:spPr/>
        <p:txBody>
          <a:bodyPr/>
          <a:lstStyle/>
          <a:p>
            <a:r>
              <a:rPr lang="en-US" dirty="0" smtClean="0"/>
              <a:t>Non-profit  -USA/NL</a:t>
            </a:r>
          </a:p>
          <a:p>
            <a:r>
              <a:rPr lang="en-US" dirty="0" smtClean="0"/>
              <a:t>Scientific Advisory Board</a:t>
            </a:r>
          </a:p>
          <a:p>
            <a:r>
              <a:rPr lang="en-US" dirty="0" smtClean="0"/>
              <a:t>Early support</a:t>
            </a:r>
          </a:p>
          <a:p>
            <a:pPr lvl="1"/>
            <a:r>
              <a:rPr lang="en-US" dirty="0" smtClean="0"/>
              <a:t>U. Pittsburgh DMD RC  </a:t>
            </a:r>
          </a:p>
          <a:p>
            <a:pPr lvl="1"/>
            <a:r>
              <a:rPr lang="en-US" dirty="0" smtClean="0"/>
              <a:t>Judith </a:t>
            </a:r>
            <a:r>
              <a:rPr lang="en-US" dirty="0" err="1" smtClean="0"/>
              <a:t>vanDeutekom</a:t>
            </a:r>
            <a:r>
              <a:rPr lang="en-US" dirty="0" smtClean="0"/>
              <a:t>  </a:t>
            </a:r>
          </a:p>
          <a:p>
            <a:pPr lvl="1"/>
            <a:r>
              <a:rPr lang="en-US" dirty="0" smtClean="0"/>
              <a:t>U. Buffalo -screening</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6" y="4423002"/>
            <a:ext cx="1913351" cy="128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628" y="2506597"/>
            <a:ext cx="1170307" cy="1655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04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30" y="1558093"/>
            <a:ext cx="4855028" cy="327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58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4899</TotalTime>
  <Words>1302</Words>
  <Application>Microsoft Office PowerPoint</Application>
  <PresentationFormat>On-screen Show (4:3)</PresentationFormat>
  <Paragraphs>201</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Adjacency</vt:lpstr>
      <vt:lpstr>PowerPoint Presentation</vt:lpstr>
      <vt:lpstr>Orlando, Florida   1994</vt:lpstr>
      <vt:lpstr>Basic Principles:</vt:lpstr>
      <vt:lpstr>PowerPoint Presentation</vt:lpstr>
      <vt:lpstr>Why are we here?</vt:lpstr>
      <vt:lpstr>PowerPoint Presentation</vt:lpstr>
      <vt:lpstr>Different Countries/Different Opportunities</vt:lpstr>
      <vt:lpstr>First Steps Together</vt:lpstr>
      <vt:lpstr>PowerPoint Presentation</vt:lpstr>
      <vt:lpstr>A Parent’s Cycle</vt:lpstr>
      <vt:lpstr>PowerPoint Presentation</vt:lpstr>
      <vt:lpstr>PowerPoint Presentation</vt:lpstr>
      <vt:lpstr>Evolving models</vt:lpstr>
      <vt:lpstr>PowerPoint Presentation</vt:lpstr>
      <vt:lpstr>PowerPoint Presentation</vt:lpstr>
      <vt:lpstr>PowerPoint Presentation</vt:lpstr>
      <vt:lpstr>PowerPoint Presentation</vt:lpstr>
      <vt:lpstr>What does this mean to us?</vt:lpstr>
      <vt:lpstr>Engagement with FDA</vt:lpstr>
      <vt:lpstr>PowerPoint Presentation</vt:lpstr>
      <vt:lpstr>Draft Guidance on Duchenne</vt:lpstr>
      <vt:lpstr>Importance of Draft guidance</vt:lpstr>
      <vt:lpstr>Imperatives Working Group –OUR VOICE</vt:lpstr>
      <vt:lpstr>PowerPoint Presentation</vt:lpstr>
      <vt:lpstr>PowerPoint Presentation</vt:lpstr>
      <vt:lpstr>PowerPoint Presentation</vt:lpstr>
      <vt:lpstr>PowerPoint Presentation</vt:lpstr>
      <vt:lpstr>Patient Focused Drug (and DEVICE) Development</vt:lpstr>
      <vt:lpstr>PowerPoint Presentation</vt:lpstr>
      <vt:lpstr>Last thought</vt:lpstr>
    </vt:vector>
  </TitlesOfParts>
  <Company>Parent Project Muscular Dystrophy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Matthes</dc:creator>
  <cp:lastModifiedBy>Patricia Furlong</cp:lastModifiedBy>
  <cp:revision>184</cp:revision>
  <dcterms:created xsi:type="dcterms:W3CDTF">2013-06-12T19:19:56Z</dcterms:created>
  <dcterms:modified xsi:type="dcterms:W3CDTF">2015-04-17T00:39:18Z</dcterms:modified>
</cp:coreProperties>
</file>