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0" r:id="rId7"/>
    <p:sldId id="261" r:id="rId8"/>
    <p:sldId id="262" r:id="rId9"/>
    <p:sldId id="267" r:id="rId10"/>
    <p:sldId id="268" r:id="rId11"/>
    <p:sldId id="269" r:id="rId12"/>
    <p:sldId id="272" r:id="rId13"/>
    <p:sldId id="264" r:id="rId14"/>
    <p:sldId id="265" r:id="rId15"/>
    <p:sldId id="270" r:id="rId16"/>
    <p:sldId id="273"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642" y="-8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FE66A2C2-A207-4F43-97A9-56F57C172554}" type="datetimeFigureOut">
              <a:rPr lang="nl-NL" smtClean="0"/>
              <a:t>20-4-2015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E3D3C0-D53F-4A97-B9A0-BAB6E2971DB8}" type="slidenum">
              <a:rPr lang="nl-NL" smtClean="0"/>
              <a:t>‹nr.›</a:t>
            </a:fld>
            <a:endParaRPr lang="nl-NL"/>
          </a:p>
        </p:txBody>
      </p:sp>
    </p:spTree>
    <p:extLst>
      <p:ext uri="{BB962C8B-B14F-4D97-AF65-F5344CB8AC3E}">
        <p14:creationId xmlns:p14="http://schemas.microsoft.com/office/powerpoint/2010/main" val="3066371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E66A2C2-A207-4F43-97A9-56F57C172554}" type="datetimeFigureOut">
              <a:rPr lang="nl-NL" smtClean="0"/>
              <a:t>20-4-2015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E3D3C0-D53F-4A97-B9A0-BAB6E2971DB8}" type="slidenum">
              <a:rPr lang="nl-NL" smtClean="0"/>
              <a:t>‹nr.›</a:t>
            </a:fld>
            <a:endParaRPr lang="nl-NL"/>
          </a:p>
        </p:txBody>
      </p:sp>
    </p:spTree>
    <p:extLst>
      <p:ext uri="{BB962C8B-B14F-4D97-AF65-F5344CB8AC3E}">
        <p14:creationId xmlns:p14="http://schemas.microsoft.com/office/powerpoint/2010/main" val="2319920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E66A2C2-A207-4F43-97A9-56F57C172554}" type="datetimeFigureOut">
              <a:rPr lang="nl-NL" smtClean="0"/>
              <a:t>20-4-2015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E3D3C0-D53F-4A97-B9A0-BAB6E2971DB8}" type="slidenum">
              <a:rPr lang="nl-NL" smtClean="0"/>
              <a:t>‹nr.›</a:t>
            </a:fld>
            <a:endParaRPr lang="nl-NL"/>
          </a:p>
        </p:txBody>
      </p:sp>
    </p:spTree>
    <p:extLst>
      <p:ext uri="{BB962C8B-B14F-4D97-AF65-F5344CB8AC3E}">
        <p14:creationId xmlns:p14="http://schemas.microsoft.com/office/powerpoint/2010/main" val="148350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E66A2C2-A207-4F43-97A9-56F57C172554}" type="datetimeFigureOut">
              <a:rPr lang="nl-NL" smtClean="0"/>
              <a:t>20-4-2015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E3D3C0-D53F-4A97-B9A0-BAB6E2971DB8}" type="slidenum">
              <a:rPr lang="nl-NL" smtClean="0"/>
              <a:t>‹nr.›</a:t>
            </a:fld>
            <a:endParaRPr lang="nl-NL"/>
          </a:p>
        </p:txBody>
      </p:sp>
    </p:spTree>
    <p:extLst>
      <p:ext uri="{BB962C8B-B14F-4D97-AF65-F5344CB8AC3E}">
        <p14:creationId xmlns:p14="http://schemas.microsoft.com/office/powerpoint/2010/main" val="170279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FE66A2C2-A207-4F43-97A9-56F57C172554}" type="datetimeFigureOut">
              <a:rPr lang="nl-NL" smtClean="0"/>
              <a:t>20-4-2015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E3D3C0-D53F-4A97-B9A0-BAB6E2971DB8}" type="slidenum">
              <a:rPr lang="nl-NL" smtClean="0"/>
              <a:t>‹nr.›</a:t>
            </a:fld>
            <a:endParaRPr lang="nl-NL"/>
          </a:p>
        </p:txBody>
      </p:sp>
    </p:spTree>
    <p:extLst>
      <p:ext uri="{BB962C8B-B14F-4D97-AF65-F5344CB8AC3E}">
        <p14:creationId xmlns:p14="http://schemas.microsoft.com/office/powerpoint/2010/main" val="88559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FE66A2C2-A207-4F43-97A9-56F57C172554}" type="datetimeFigureOut">
              <a:rPr lang="nl-NL" smtClean="0"/>
              <a:t>20-4-2015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EE3D3C0-D53F-4A97-B9A0-BAB6E2971DB8}" type="slidenum">
              <a:rPr lang="nl-NL" smtClean="0"/>
              <a:t>‹nr.›</a:t>
            </a:fld>
            <a:endParaRPr lang="nl-NL"/>
          </a:p>
        </p:txBody>
      </p:sp>
    </p:spTree>
    <p:extLst>
      <p:ext uri="{BB962C8B-B14F-4D97-AF65-F5344CB8AC3E}">
        <p14:creationId xmlns:p14="http://schemas.microsoft.com/office/powerpoint/2010/main" val="66163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FE66A2C2-A207-4F43-97A9-56F57C172554}" type="datetimeFigureOut">
              <a:rPr lang="nl-NL" smtClean="0"/>
              <a:t>20-4-2015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EE3D3C0-D53F-4A97-B9A0-BAB6E2971DB8}" type="slidenum">
              <a:rPr lang="nl-NL" smtClean="0"/>
              <a:t>‹nr.›</a:t>
            </a:fld>
            <a:endParaRPr lang="nl-NL"/>
          </a:p>
        </p:txBody>
      </p:sp>
    </p:spTree>
    <p:extLst>
      <p:ext uri="{BB962C8B-B14F-4D97-AF65-F5344CB8AC3E}">
        <p14:creationId xmlns:p14="http://schemas.microsoft.com/office/powerpoint/2010/main" val="324178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FE66A2C2-A207-4F43-97A9-56F57C172554}" type="datetimeFigureOut">
              <a:rPr lang="nl-NL" smtClean="0"/>
              <a:t>20-4-2015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EE3D3C0-D53F-4A97-B9A0-BAB6E2971DB8}" type="slidenum">
              <a:rPr lang="nl-NL" smtClean="0"/>
              <a:t>‹nr.›</a:t>
            </a:fld>
            <a:endParaRPr lang="nl-NL"/>
          </a:p>
        </p:txBody>
      </p:sp>
    </p:spTree>
    <p:extLst>
      <p:ext uri="{BB962C8B-B14F-4D97-AF65-F5344CB8AC3E}">
        <p14:creationId xmlns:p14="http://schemas.microsoft.com/office/powerpoint/2010/main" val="1925264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E66A2C2-A207-4F43-97A9-56F57C172554}" type="datetimeFigureOut">
              <a:rPr lang="nl-NL" smtClean="0"/>
              <a:t>20-4-2015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EE3D3C0-D53F-4A97-B9A0-BAB6E2971DB8}" type="slidenum">
              <a:rPr lang="nl-NL" smtClean="0"/>
              <a:t>‹nr.›</a:t>
            </a:fld>
            <a:endParaRPr lang="nl-NL"/>
          </a:p>
        </p:txBody>
      </p:sp>
    </p:spTree>
    <p:extLst>
      <p:ext uri="{BB962C8B-B14F-4D97-AF65-F5344CB8AC3E}">
        <p14:creationId xmlns:p14="http://schemas.microsoft.com/office/powerpoint/2010/main" val="3810117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E66A2C2-A207-4F43-97A9-56F57C172554}" type="datetimeFigureOut">
              <a:rPr lang="nl-NL" smtClean="0"/>
              <a:t>20-4-2015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EE3D3C0-D53F-4A97-B9A0-BAB6E2971DB8}" type="slidenum">
              <a:rPr lang="nl-NL" smtClean="0"/>
              <a:t>‹nr.›</a:t>
            </a:fld>
            <a:endParaRPr lang="nl-NL"/>
          </a:p>
        </p:txBody>
      </p:sp>
    </p:spTree>
    <p:extLst>
      <p:ext uri="{BB962C8B-B14F-4D97-AF65-F5344CB8AC3E}">
        <p14:creationId xmlns:p14="http://schemas.microsoft.com/office/powerpoint/2010/main" val="1660318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E66A2C2-A207-4F43-97A9-56F57C172554}" type="datetimeFigureOut">
              <a:rPr lang="nl-NL" smtClean="0"/>
              <a:t>20-4-2015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EE3D3C0-D53F-4A97-B9A0-BAB6E2971DB8}" type="slidenum">
              <a:rPr lang="nl-NL" smtClean="0"/>
              <a:t>‹nr.›</a:t>
            </a:fld>
            <a:endParaRPr lang="nl-NL"/>
          </a:p>
        </p:txBody>
      </p:sp>
    </p:spTree>
    <p:extLst>
      <p:ext uri="{BB962C8B-B14F-4D97-AF65-F5344CB8AC3E}">
        <p14:creationId xmlns:p14="http://schemas.microsoft.com/office/powerpoint/2010/main" val="1900903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6A2C2-A207-4F43-97A9-56F57C172554}" type="datetimeFigureOut">
              <a:rPr lang="nl-NL" smtClean="0"/>
              <a:t>20-4-2015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E3D3C0-D53F-4A97-B9A0-BAB6E2971DB8}" type="slidenum">
              <a:rPr lang="nl-NL" smtClean="0"/>
              <a:t>‹nr.›</a:t>
            </a:fld>
            <a:endParaRPr lang="nl-NL"/>
          </a:p>
        </p:txBody>
      </p:sp>
    </p:spTree>
    <p:extLst>
      <p:ext uri="{BB962C8B-B14F-4D97-AF65-F5344CB8AC3E}">
        <p14:creationId xmlns:p14="http://schemas.microsoft.com/office/powerpoint/2010/main" val="1024654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340768"/>
            <a:ext cx="9143818" cy="1470025"/>
          </a:xfrm>
        </p:spPr>
        <p:txBody>
          <a:bodyPr/>
          <a:lstStyle/>
          <a:p>
            <a:r>
              <a:rPr lang="nl-NL" dirty="0" smtClean="0"/>
              <a:t>Persoonlijke Assistentie	</a:t>
            </a:r>
            <a:endParaRPr lang="nl-NL" dirty="0"/>
          </a:p>
        </p:txBody>
      </p:sp>
      <p:sp>
        <p:nvSpPr>
          <p:cNvPr id="3" name="Ondertitel 2"/>
          <p:cNvSpPr>
            <a:spLocks noGrp="1"/>
          </p:cNvSpPr>
          <p:nvPr>
            <p:ph type="subTitle" idx="1"/>
          </p:nvPr>
        </p:nvSpPr>
        <p:spPr>
          <a:xfrm>
            <a:off x="1331640" y="2852936"/>
            <a:ext cx="6400800" cy="1752600"/>
          </a:xfrm>
        </p:spPr>
        <p:txBody>
          <a:bodyPr/>
          <a:lstStyle/>
          <a:p>
            <a:r>
              <a:rPr lang="nl-NL" dirty="0" smtClean="0"/>
              <a:t>24 uur zorg – veiligheid – beademing zelfstandig thuis wonen – eigen regie  </a:t>
            </a:r>
            <a:endParaRPr lang="nl-NL" dirty="0"/>
          </a:p>
        </p:txBody>
      </p:sp>
      <p:sp>
        <p:nvSpPr>
          <p:cNvPr id="5" name="Tekstvak 4"/>
          <p:cNvSpPr txBox="1"/>
          <p:nvPr/>
        </p:nvSpPr>
        <p:spPr>
          <a:xfrm>
            <a:off x="5184" y="5268248"/>
            <a:ext cx="6228002" cy="1569660"/>
          </a:xfrm>
          <a:prstGeom prst="rect">
            <a:avLst/>
          </a:prstGeom>
          <a:noFill/>
        </p:spPr>
        <p:txBody>
          <a:bodyPr wrap="square" rtlCol="0">
            <a:spAutoFit/>
          </a:bodyPr>
          <a:lstStyle/>
          <a:p>
            <a:r>
              <a:rPr lang="nl-NL" sz="2400" dirty="0" smtClean="0"/>
              <a:t>Dick Cochius,</a:t>
            </a:r>
          </a:p>
          <a:p>
            <a:r>
              <a:rPr lang="nl-NL" sz="2400" dirty="0" err="1" smtClean="0"/>
              <a:t>Maryze</a:t>
            </a:r>
            <a:r>
              <a:rPr lang="nl-NL" sz="2400" dirty="0" smtClean="0"/>
              <a:t> Schoneveld van der Linde,</a:t>
            </a:r>
          </a:p>
          <a:p>
            <a:r>
              <a:rPr lang="nl-NL" sz="2400" i="1" dirty="0" smtClean="0"/>
              <a:t>Werkgroep De Rode Bril </a:t>
            </a:r>
          </a:p>
          <a:p>
            <a:r>
              <a:rPr lang="nl-NL" sz="2400" dirty="0" smtClean="0"/>
              <a:t>Congres </a:t>
            </a:r>
            <a:r>
              <a:rPr lang="nl-NL" sz="2400" dirty="0" err="1" smtClean="0"/>
              <a:t>Duchenne</a:t>
            </a:r>
            <a:r>
              <a:rPr lang="nl-NL" sz="2400" dirty="0" smtClean="0"/>
              <a:t> Parent Project, 18 april 2015</a:t>
            </a:r>
            <a:endParaRPr lang="nl-NL" sz="2400"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9792" y="5610043"/>
            <a:ext cx="1834026" cy="1227865"/>
          </a:xfrm>
          <a:prstGeom prst="rect">
            <a:avLst/>
          </a:prstGeom>
        </p:spPr>
      </p:pic>
    </p:spTree>
    <p:extLst>
      <p:ext uri="{BB962C8B-B14F-4D97-AF65-F5344CB8AC3E}">
        <p14:creationId xmlns:p14="http://schemas.microsoft.com/office/powerpoint/2010/main" val="2685557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De Aanvraagprocedure </a:t>
            </a:r>
            <a:br>
              <a:rPr lang="nl-NL" dirty="0" smtClean="0"/>
            </a:br>
            <a:r>
              <a:rPr lang="nl-NL" dirty="0" smtClean="0"/>
              <a:t>het zorgkantoor</a:t>
            </a:r>
            <a:endParaRPr lang="nl-NL" dirty="0"/>
          </a:p>
        </p:txBody>
      </p:sp>
      <p:sp>
        <p:nvSpPr>
          <p:cNvPr id="3" name="Tijdelijke aanduiding voor inhoud 2"/>
          <p:cNvSpPr>
            <a:spLocks noGrp="1"/>
          </p:cNvSpPr>
          <p:nvPr>
            <p:ph idx="1"/>
          </p:nvPr>
        </p:nvSpPr>
        <p:spPr>
          <a:xfrm>
            <a:off x="457200" y="1744216"/>
            <a:ext cx="8579296" cy="3701008"/>
          </a:xfrm>
        </p:spPr>
        <p:txBody>
          <a:bodyPr>
            <a:normAutofit/>
          </a:bodyPr>
          <a:lstStyle/>
          <a:p>
            <a:r>
              <a:rPr lang="nl-NL" dirty="0" smtClean="0"/>
              <a:t>Het CIZ geeft uw indicatie door aan uw Zorgkantoor.</a:t>
            </a:r>
          </a:p>
          <a:p>
            <a:r>
              <a:rPr lang="nl-NL" dirty="0" smtClean="0"/>
              <a:t>U moet uw Zorgkantoor informeren dat u persoonlijke assistentie wilt.</a:t>
            </a:r>
          </a:p>
          <a:p>
            <a:r>
              <a:rPr lang="nl-NL" dirty="0" smtClean="0"/>
              <a:t>Het Zorgkantoor moet met de CIZ indicatie en uw medische situatie nagaan of u in aanmerking komt voor de </a:t>
            </a:r>
            <a:r>
              <a:rPr lang="nl-NL" dirty="0" err="1" smtClean="0"/>
              <a:t>meerzorgregeling</a:t>
            </a:r>
            <a:r>
              <a:rPr lang="nl-NL" dirty="0" smtClean="0"/>
              <a:t>.</a:t>
            </a:r>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5166" y="5584098"/>
            <a:ext cx="1834026" cy="1227865"/>
          </a:xfrm>
          <a:prstGeom prst="rect">
            <a:avLst/>
          </a:prstGeom>
        </p:spPr>
      </p:pic>
    </p:spTree>
    <p:extLst>
      <p:ext uri="{BB962C8B-B14F-4D97-AF65-F5344CB8AC3E}">
        <p14:creationId xmlns:p14="http://schemas.microsoft.com/office/powerpoint/2010/main" val="2925463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Aanvraag procedure </a:t>
            </a:r>
            <a:br>
              <a:rPr lang="nl-NL" dirty="0" smtClean="0"/>
            </a:br>
            <a:r>
              <a:rPr lang="nl-NL" dirty="0" smtClean="0"/>
              <a:t>het zorgkantoor</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Het Zorgkantoor zal u het formulier Eigen Regie voor de aanvraag van een persoonlijke assistentie toesturen.</a:t>
            </a:r>
          </a:p>
          <a:p>
            <a:r>
              <a:rPr lang="nl-NL" dirty="0" smtClean="0"/>
              <a:t>Dit dient u in te vullen, zodat het Zorgkantoor kan bepalen of u in staat bent om persoonlijke assistentie volledig zelfstandig te organiseren en te beheren.</a:t>
            </a:r>
          </a:p>
          <a:p>
            <a:r>
              <a:rPr lang="nl-NL" dirty="0" smtClean="0"/>
              <a:t>De medische toetsing en het formulier kan worden aangevuld met een persoonlijk gesprek, bijvoorbeeld bij uw thuis.</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5166" y="5584098"/>
            <a:ext cx="1834026" cy="1227865"/>
          </a:xfrm>
          <a:prstGeom prst="rect">
            <a:avLst/>
          </a:prstGeom>
        </p:spPr>
      </p:pic>
    </p:spTree>
    <p:extLst>
      <p:ext uri="{BB962C8B-B14F-4D97-AF65-F5344CB8AC3E}">
        <p14:creationId xmlns:p14="http://schemas.microsoft.com/office/powerpoint/2010/main" val="569169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Eindresultaat</a:t>
            </a:r>
            <a:endParaRPr lang="nl-NL" dirty="0"/>
          </a:p>
        </p:txBody>
      </p:sp>
      <p:sp>
        <p:nvSpPr>
          <p:cNvPr id="3" name="Tijdelijke aanduiding voor inhoud 2"/>
          <p:cNvSpPr>
            <a:spLocks noGrp="1"/>
          </p:cNvSpPr>
          <p:nvPr>
            <p:ph idx="1"/>
          </p:nvPr>
        </p:nvSpPr>
        <p:spPr/>
        <p:txBody>
          <a:bodyPr/>
          <a:lstStyle/>
          <a:p>
            <a:r>
              <a:rPr lang="nl-NL" dirty="0"/>
              <a:t>Persoonlijke assistentie wordt wel of niet toegekend.</a:t>
            </a:r>
          </a:p>
          <a:p>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5166" y="5584098"/>
            <a:ext cx="1834026" cy="1227865"/>
          </a:xfrm>
          <a:prstGeom prst="rect">
            <a:avLst/>
          </a:prstGeom>
        </p:spPr>
      </p:pic>
    </p:spTree>
    <p:extLst>
      <p:ext uri="{BB962C8B-B14F-4D97-AF65-F5344CB8AC3E}">
        <p14:creationId xmlns:p14="http://schemas.microsoft.com/office/powerpoint/2010/main" val="856822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1143000"/>
          </a:xfrm>
        </p:spPr>
        <p:txBody>
          <a:bodyPr/>
          <a:lstStyle/>
          <a:p>
            <a:r>
              <a:rPr lang="nl-NL" dirty="0" smtClean="0"/>
              <a:t>Voordelen persoonlijke assistentie</a:t>
            </a:r>
            <a:endParaRPr lang="nl-NL" dirty="0"/>
          </a:p>
        </p:txBody>
      </p:sp>
      <p:sp>
        <p:nvSpPr>
          <p:cNvPr id="3" name="Tijdelijke aanduiding voor inhoud 2"/>
          <p:cNvSpPr>
            <a:spLocks noGrp="1"/>
          </p:cNvSpPr>
          <p:nvPr>
            <p:ph idx="1"/>
          </p:nvPr>
        </p:nvSpPr>
        <p:spPr>
          <a:xfrm>
            <a:off x="457200" y="1196752"/>
            <a:ext cx="8229600" cy="5257800"/>
          </a:xfrm>
        </p:spPr>
        <p:txBody>
          <a:bodyPr>
            <a:normAutofit/>
          </a:bodyPr>
          <a:lstStyle/>
          <a:p>
            <a:r>
              <a:rPr lang="nl-NL" dirty="0" smtClean="0"/>
              <a:t>Zelfstandig leven.</a:t>
            </a:r>
          </a:p>
          <a:p>
            <a:r>
              <a:rPr lang="nl-NL" dirty="0" smtClean="0"/>
              <a:t>Veilig leven.</a:t>
            </a:r>
          </a:p>
          <a:p>
            <a:r>
              <a:rPr lang="nl-NL" dirty="0" smtClean="0"/>
              <a:t>De </a:t>
            </a:r>
            <a:r>
              <a:rPr lang="nl-NL" dirty="0"/>
              <a:t>assistentieverlening is niet </a:t>
            </a:r>
            <a:r>
              <a:rPr lang="nl-NL" dirty="0" smtClean="0"/>
              <a:t>locatie gebonden.</a:t>
            </a:r>
            <a:endParaRPr lang="nl-NL" dirty="0"/>
          </a:p>
          <a:p>
            <a:r>
              <a:rPr lang="nl-NL" dirty="0" smtClean="0"/>
              <a:t>Eén team voor alle voorkomende assistentievragen van huishoudelijke hulp tot verpleging.</a:t>
            </a:r>
          </a:p>
          <a:p>
            <a:r>
              <a:rPr lang="nl-NL" dirty="0" smtClean="0"/>
              <a:t>Er is één tarief per uur voor alle taken!</a:t>
            </a:r>
          </a:p>
          <a:p>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5166" y="5584098"/>
            <a:ext cx="1834026" cy="1227865"/>
          </a:xfrm>
          <a:prstGeom prst="rect">
            <a:avLst/>
          </a:prstGeom>
        </p:spPr>
      </p:pic>
    </p:spTree>
    <p:extLst>
      <p:ext uri="{BB962C8B-B14F-4D97-AF65-F5344CB8AC3E}">
        <p14:creationId xmlns:p14="http://schemas.microsoft.com/office/powerpoint/2010/main" val="2690272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Nadelen persoonlijke assistentie</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Je hebt altijd een ‘vreemde’ in je buurt, dag en nacht.</a:t>
            </a:r>
          </a:p>
          <a:p>
            <a:r>
              <a:rPr lang="nl-NL" dirty="0" smtClean="0"/>
              <a:t>Je moet zelf alles regelen (werving/selectie van zorgverleners, rooster maken, bij ziekte en vakantie zelf vervanging regelen, waarborg van je eigen veiligheid zelf regelen).</a:t>
            </a:r>
          </a:p>
          <a:p>
            <a:r>
              <a:rPr lang="nl-NL" dirty="0" smtClean="0"/>
              <a:t>Je moet goede afspraken met je zorgverleners maken i.v.m. vakantie – ook die van jezelf. Je krijgt namelijk geen extra budget voor vakantie.</a:t>
            </a:r>
          </a:p>
          <a:p>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5166" y="5584098"/>
            <a:ext cx="1834026" cy="1227865"/>
          </a:xfrm>
          <a:prstGeom prst="rect">
            <a:avLst/>
          </a:prstGeom>
        </p:spPr>
      </p:pic>
    </p:spTree>
    <p:extLst>
      <p:ext uri="{BB962C8B-B14F-4D97-AF65-F5344CB8AC3E}">
        <p14:creationId xmlns:p14="http://schemas.microsoft.com/office/powerpoint/2010/main" val="3940301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Andere zorgopties</a:t>
            </a:r>
            <a:endParaRPr lang="nl-NL" dirty="0"/>
          </a:p>
        </p:txBody>
      </p:sp>
      <p:sp>
        <p:nvSpPr>
          <p:cNvPr id="3" name="Tijdelijke aanduiding voor inhoud 2"/>
          <p:cNvSpPr>
            <a:spLocks noGrp="1"/>
          </p:cNvSpPr>
          <p:nvPr>
            <p:ph idx="1"/>
          </p:nvPr>
        </p:nvSpPr>
        <p:spPr/>
        <p:txBody>
          <a:bodyPr/>
          <a:lstStyle/>
          <a:p>
            <a:r>
              <a:rPr lang="nl-NL" dirty="0" smtClean="0"/>
              <a:t>Voor mensen die geen persoonlijke assistentie willen of er niet voor in aanmerking komen zijn er andere zorgopties.</a:t>
            </a:r>
          </a:p>
          <a:p>
            <a:pPr marL="0" indent="0">
              <a:buNone/>
            </a:pPr>
            <a:endParaRPr lang="nl-NL" dirty="0"/>
          </a:p>
          <a:p>
            <a:pPr marL="0" indent="0">
              <a:buNone/>
            </a:pPr>
            <a:r>
              <a:rPr lang="nl-NL" dirty="0" smtClean="0"/>
              <a:t>ADL assistentie, Instelling, Kleinschalige zorg, Thuiszorg, Samen PGB bundelen …….</a:t>
            </a:r>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5166" y="5584098"/>
            <a:ext cx="1834026" cy="1227865"/>
          </a:xfrm>
          <a:prstGeom prst="rect">
            <a:avLst/>
          </a:prstGeom>
        </p:spPr>
      </p:pic>
    </p:spTree>
    <p:extLst>
      <p:ext uri="{BB962C8B-B14F-4D97-AF65-F5344CB8AC3E}">
        <p14:creationId xmlns:p14="http://schemas.microsoft.com/office/powerpoint/2010/main" val="2039277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9821" y="5632450"/>
            <a:ext cx="18351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kstvak 2"/>
          <p:cNvSpPr txBox="1"/>
          <p:nvPr/>
        </p:nvSpPr>
        <p:spPr>
          <a:xfrm>
            <a:off x="29030" y="2636912"/>
            <a:ext cx="9114970" cy="769441"/>
          </a:xfrm>
          <a:prstGeom prst="rect">
            <a:avLst/>
          </a:prstGeom>
          <a:noFill/>
        </p:spPr>
        <p:txBody>
          <a:bodyPr wrap="square" rtlCol="0">
            <a:spAutoFit/>
          </a:bodyPr>
          <a:lstStyle/>
          <a:p>
            <a:pPr algn="ctr"/>
            <a:r>
              <a:rPr lang="nl-NL" sz="4400" dirty="0"/>
              <a:t>http://werkgroepderodebril.nl/</a:t>
            </a:r>
          </a:p>
        </p:txBody>
      </p:sp>
    </p:spTree>
    <p:extLst>
      <p:ext uri="{BB962C8B-B14F-4D97-AF65-F5344CB8AC3E}">
        <p14:creationId xmlns:p14="http://schemas.microsoft.com/office/powerpoint/2010/main" val="2301688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Introductie De Rode Bril</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9712" y="1556792"/>
            <a:ext cx="2211089" cy="1656183"/>
          </a:xfr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72" y="1556792"/>
            <a:ext cx="1656184" cy="1656184"/>
          </a:xfrm>
          <a:prstGeom prst="rect">
            <a:avLst/>
          </a:prstGeom>
        </p:spPr>
      </p:pic>
      <p:pic>
        <p:nvPicPr>
          <p:cNvPr id="6" name="Afbeelding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4965" y="4365104"/>
            <a:ext cx="1754947" cy="1656184"/>
          </a:xfrm>
          <a:prstGeom prst="rect">
            <a:avLst/>
          </a:prstGeom>
        </p:spPr>
      </p:pic>
      <p:pic>
        <p:nvPicPr>
          <p:cNvPr id="8" name="Afbeelding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3277" y="4365104"/>
            <a:ext cx="1324947" cy="1656184"/>
          </a:xfrm>
          <a:prstGeom prst="rect">
            <a:avLst/>
          </a:prstGeom>
        </p:spPr>
      </p:pic>
      <p:sp>
        <p:nvSpPr>
          <p:cNvPr id="10" name="Tekstvak 9"/>
          <p:cNvSpPr txBox="1"/>
          <p:nvPr/>
        </p:nvSpPr>
        <p:spPr>
          <a:xfrm>
            <a:off x="1915347" y="3225750"/>
            <a:ext cx="2656653" cy="646331"/>
          </a:xfrm>
          <a:prstGeom prst="rect">
            <a:avLst/>
          </a:prstGeom>
          <a:noFill/>
        </p:spPr>
        <p:txBody>
          <a:bodyPr wrap="square" rtlCol="0">
            <a:spAutoFit/>
          </a:bodyPr>
          <a:lstStyle/>
          <a:p>
            <a:r>
              <a:rPr lang="nl-NL" dirty="0" smtClean="0"/>
              <a:t>Ricardo Bronsgeest: </a:t>
            </a:r>
            <a:r>
              <a:rPr lang="nl-NL" i="1" dirty="0" smtClean="0"/>
              <a:t>Woordvoerder Rode Bril</a:t>
            </a:r>
            <a:endParaRPr lang="nl-NL" i="1" dirty="0"/>
          </a:p>
        </p:txBody>
      </p:sp>
      <p:sp>
        <p:nvSpPr>
          <p:cNvPr id="11" name="Tekstvak 10"/>
          <p:cNvSpPr txBox="1"/>
          <p:nvPr/>
        </p:nvSpPr>
        <p:spPr>
          <a:xfrm>
            <a:off x="5148064" y="6011996"/>
            <a:ext cx="3528392" cy="646331"/>
          </a:xfrm>
          <a:prstGeom prst="rect">
            <a:avLst/>
          </a:prstGeom>
          <a:noFill/>
        </p:spPr>
        <p:txBody>
          <a:bodyPr wrap="square" rtlCol="0">
            <a:spAutoFit/>
          </a:bodyPr>
          <a:lstStyle/>
          <a:p>
            <a:r>
              <a:rPr lang="nl-NL" dirty="0" smtClean="0"/>
              <a:t>Maryze Schoneveld </a:t>
            </a:r>
          </a:p>
          <a:p>
            <a:r>
              <a:rPr lang="nl-NL" dirty="0" smtClean="0"/>
              <a:t>van der Linde</a:t>
            </a:r>
            <a:endParaRPr lang="nl-NL" dirty="0"/>
          </a:p>
        </p:txBody>
      </p:sp>
      <p:sp>
        <p:nvSpPr>
          <p:cNvPr id="12" name="Tekstvak 11"/>
          <p:cNvSpPr txBox="1"/>
          <p:nvPr/>
        </p:nvSpPr>
        <p:spPr>
          <a:xfrm>
            <a:off x="5148064" y="3212976"/>
            <a:ext cx="1872207" cy="369332"/>
          </a:xfrm>
          <a:prstGeom prst="rect">
            <a:avLst/>
          </a:prstGeom>
          <a:noFill/>
        </p:spPr>
        <p:txBody>
          <a:bodyPr wrap="square" rtlCol="0">
            <a:spAutoFit/>
          </a:bodyPr>
          <a:lstStyle/>
          <a:p>
            <a:r>
              <a:rPr lang="nl-NL" dirty="0" smtClean="0"/>
              <a:t>Yvonne Westhoek</a:t>
            </a:r>
            <a:endParaRPr lang="nl-NL" dirty="0"/>
          </a:p>
        </p:txBody>
      </p:sp>
      <p:sp>
        <p:nvSpPr>
          <p:cNvPr id="13" name="Tekstvak 12"/>
          <p:cNvSpPr txBox="1"/>
          <p:nvPr/>
        </p:nvSpPr>
        <p:spPr>
          <a:xfrm>
            <a:off x="1979712" y="6011996"/>
            <a:ext cx="1440160" cy="369332"/>
          </a:xfrm>
          <a:prstGeom prst="rect">
            <a:avLst/>
          </a:prstGeom>
          <a:noFill/>
        </p:spPr>
        <p:txBody>
          <a:bodyPr wrap="square" rtlCol="0">
            <a:spAutoFit/>
          </a:bodyPr>
          <a:lstStyle/>
          <a:p>
            <a:r>
              <a:rPr lang="nl-NL" dirty="0" smtClean="0"/>
              <a:t>Dick Cochius</a:t>
            </a:r>
            <a:endParaRPr lang="nl-NL" dirty="0"/>
          </a:p>
        </p:txBody>
      </p:sp>
      <p:pic>
        <p:nvPicPr>
          <p:cNvPr id="14" name="Afbeelding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09974" y="5578397"/>
            <a:ext cx="1834026" cy="1227865"/>
          </a:xfrm>
          <a:prstGeom prst="rect">
            <a:avLst/>
          </a:prstGeom>
        </p:spPr>
      </p:pic>
    </p:spTree>
    <p:extLst>
      <p:ext uri="{BB962C8B-B14F-4D97-AF65-F5344CB8AC3E}">
        <p14:creationId xmlns:p14="http://schemas.microsoft.com/office/powerpoint/2010/main" val="2568837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Missie Rode Bril</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Het realiseren van </a:t>
            </a:r>
            <a:r>
              <a:rPr lang="nl-NL" b="1" dirty="0" smtClean="0"/>
              <a:t>persoonlijke assistentie</a:t>
            </a:r>
            <a:r>
              <a:rPr lang="nl-NL" dirty="0" smtClean="0"/>
              <a:t>.</a:t>
            </a:r>
          </a:p>
          <a:p>
            <a:pPr marL="0" indent="0">
              <a:buNone/>
            </a:pPr>
            <a:endParaRPr lang="nl-NL" dirty="0" smtClean="0"/>
          </a:p>
          <a:p>
            <a:r>
              <a:rPr lang="nl-NL" dirty="0" smtClean="0"/>
              <a:t>Persoonlijke assistentie draagt er zorg voor dat mensen met een zware lichamelijke beperking, die een medische noodzaak hebben voor assistentie in de directe nabijheid en die dat in eigen regie zelf kunnen organiseren, zelfstandig en veilig kunnen leven.</a:t>
            </a:r>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9974" y="5630135"/>
            <a:ext cx="1834026" cy="1227865"/>
          </a:xfrm>
          <a:prstGeom prst="rect">
            <a:avLst/>
          </a:prstGeom>
        </p:spPr>
      </p:pic>
    </p:spTree>
    <p:extLst>
      <p:ext uri="{BB962C8B-B14F-4D97-AF65-F5344CB8AC3E}">
        <p14:creationId xmlns:p14="http://schemas.microsoft.com/office/powerpoint/2010/main" val="3884048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Doelgroep?</a:t>
            </a:r>
            <a:endParaRPr lang="nl-NL" dirty="0"/>
          </a:p>
        </p:txBody>
      </p:sp>
      <p:sp>
        <p:nvSpPr>
          <p:cNvPr id="3" name="Tijdelijke aanduiding voor inhoud 2"/>
          <p:cNvSpPr>
            <a:spLocks noGrp="1"/>
          </p:cNvSpPr>
          <p:nvPr>
            <p:ph idx="1"/>
          </p:nvPr>
        </p:nvSpPr>
        <p:spPr/>
        <p:txBody>
          <a:bodyPr/>
          <a:lstStyle/>
          <a:p>
            <a:r>
              <a:rPr lang="nl-NL" dirty="0" smtClean="0"/>
              <a:t>Mensen met een zware lichamelijke beperking die zonder medische assistentie in de directe nabijheid in levensgevaar kunnen komen. </a:t>
            </a:r>
          </a:p>
          <a:p>
            <a:pPr marL="0" indent="0">
              <a:buNone/>
            </a:pPr>
            <a:endParaRPr lang="nl-NL" dirty="0" smtClean="0"/>
          </a:p>
          <a:p>
            <a:pPr marL="0" indent="0">
              <a:buNone/>
            </a:pPr>
            <a:r>
              <a:rPr lang="nl-NL" sz="2800" i="1" dirty="0" smtClean="0"/>
              <a:t>Dit zullen, zoals we nu kunnen overzien, vooral mensen met een ernstige spierziekte zijn met 24 uur beademing en zeer beperkte arm/hand functie.</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20442" y="5619047"/>
            <a:ext cx="1834026" cy="1227865"/>
          </a:xfrm>
          <a:prstGeom prst="rect">
            <a:avLst/>
          </a:prstGeom>
        </p:spPr>
      </p:pic>
    </p:spTree>
    <p:extLst>
      <p:ext uri="{BB962C8B-B14F-4D97-AF65-F5344CB8AC3E}">
        <p14:creationId xmlns:p14="http://schemas.microsoft.com/office/powerpoint/2010/main" val="2468140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Wat is een persoonlijk assistentie budget?</a:t>
            </a:r>
            <a:endParaRPr lang="nl-NL" dirty="0"/>
          </a:p>
        </p:txBody>
      </p:sp>
      <p:sp>
        <p:nvSpPr>
          <p:cNvPr id="3" name="Tijdelijke aanduiding voor inhoud 2"/>
          <p:cNvSpPr>
            <a:spLocks noGrp="1"/>
          </p:cNvSpPr>
          <p:nvPr>
            <p:ph idx="1"/>
          </p:nvPr>
        </p:nvSpPr>
        <p:spPr/>
        <p:txBody>
          <a:bodyPr>
            <a:normAutofit lnSpcReduction="10000"/>
          </a:bodyPr>
          <a:lstStyle/>
          <a:p>
            <a:r>
              <a:rPr lang="nl-NL" dirty="0"/>
              <a:t>Persoonlijke assistentie is een combinatie van ZZP LG 5 of LG 7 </a:t>
            </a:r>
            <a:r>
              <a:rPr lang="nl-NL" dirty="0" smtClean="0"/>
              <a:t>aangevuld </a:t>
            </a:r>
            <a:r>
              <a:rPr lang="nl-NL" dirty="0"/>
              <a:t>uit de </a:t>
            </a:r>
            <a:r>
              <a:rPr lang="nl-NL" dirty="0" smtClean="0"/>
              <a:t>meerzorgregeling </a:t>
            </a:r>
            <a:r>
              <a:rPr lang="nl-NL" dirty="0"/>
              <a:t>met een PGB </a:t>
            </a:r>
            <a:r>
              <a:rPr lang="nl-NL" dirty="0" smtClean="0"/>
              <a:t>toeslag.</a:t>
            </a:r>
          </a:p>
          <a:p>
            <a:r>
              <a:rPr lang="nl-NL" dirty="0" smtClean="0"/>
              <a:t>Dit resulteert in een tarief van €25 per uur 24 uur per dag 365 dagen per </a:t>
            </a:r>
            <a:r>
              <a:rPr lang="nl-NL" dirty="0" smtClean="0"/>
              <a:t>jaar.</a:t>
            </a:r>
            <a:endParaRPr lang="nl-NL" dirty="0" smtClean="0"/>
          </a:p>
          <a:p>
            <a:r>
              <a:rPr lang="nl-NL" dirty="0" smtClean="0"/>
              <a:t>Er is een mogelijkheid tot het indiceren van overlappende zorg.</a:t>
            </a:r>
          </a:p>
          <a:p>
            <a:r>
              <a:rPr lang="nl-NL" b="1" dirty="0" smtClean="0"/>
              <a:t>Alle</a:t>
            </a:r>
            <a:r>
              <a:rPr lang="nl-NL" dirty="0" smtClean="0"/>
              <a:t> benodigde assistentie moet worden bekostigd uit dit budget!!</a:t>
            </a:r>
            <a:endParaRPr lang="nl-NL" dirty="0"/>
          </a:p>
          <a:p>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9974" y="5630135"/>
            <a:ext cx="1834026" cy="1227865"/>
          </a:xfrm>
          <a:prstGeom prst="rect">
            <a:avLst/>
          </a:prstGeom>
        </p:spPr>
      </p:pic>
    </p:spTree>
    <p:extLst>
      <p:ext uri="{BB962C8B-B14F-4D97-AF65-F5344CB8AC3E}">
        <p14:creationId xmlns:p14="http://schemas.microsoft.com/office/powerpoint/2010/main" val="2654015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Voorwaarden persoonlijke assistentie</a:t>
            </a:r>
            <a:endParaRPr lang="nl-NL" dirty="0"/>
          </a:p>
        </p:txBody>
      </p:sp>
      <p:sp>
        <p:nvSpPr>
          <p:cNvPr id="3" name="Tijdelijke aanduiding voor inhoud 2"/>
          <p:cNvSpPr>
            <a:spLocks noGrp="1"/>
          </p:cNvSpPr>
          <p:nvPr>
            <p:ph idx="1"/>
          </p:nvPr>
        </p:nvSpPr>
        <p:spPr/>
        <p:txBody>
          <a:bodyPr>
            <a:normAutofit/>
          </a:bodyPr>
          <a:lstStyle/>
          <a:p>
            <a:r>
              <a:rPr lang="nl-NL" dirty="0" smtClean="0"/>
              <a:t>Men moet in </a:t>
            </a:r>
            <a:r>
              <a:rPr lang="nl-NL" b="1" dirty="0" smtClean="0">
                <a:solidFill>
                  <a:srgbClr val="FF0000"/>
                </a:solidFill>
              </a:rPr>
              <a:t>eigen regie </a:t>
            </a:r>
            <a:r>
              <a:rPr lang="nl-NL" dirty="0" smtClean="0"/>
              <a:t>het leven en de zorg zelf kunnen organiseren.</a:t>
            </a:r>
          </a:p>
          <a:p>
            <a:r>
              <a:rPr lang="nl-NL" dirty="0" smtClean="0"/>
              <a:t>Men moet op basis van </a:t>
            </a:r>
            <a:r>
              <a:rPr lang="nl-NL" b="1" dirty="0" smtClean="0">
                <a:solidFill>
                  <a:srgbClr val="FF0000"/>
                </a:solidFill>
              </a:rPr>
              <a:t>medische noodzaak </a:t>
            </a:r>
            <a:r>
              <a:rPr lang="nl-NL" dirty="0" smtClean="0"/>
              <a:t>directe hulp nodig hebben om levensbedreigende situaties te voorkomen.</a:t>
            </a:r>
          </a:p>
          <a:p>
            <a:r>
              <a:rPr lang="nl-NL" dirty="0" smtClean="0"/>
              <a:t>Men moet zodanig beperkt zijn dat men </a:t>
            </a:r>
            <a:r>
              <a:rPr lang="nl-NL" b="1" dirty="0" smtClean="0">
                <a:solidFill>
                  <a:srgbClr val="FF0000"/>
                </a:solidFill>
              </a:rPr>
              <a:t>niet zelf kan ingrijpen bij een calamiteit</a:t>
            </a:r>
            <a:r>
              <a:rPr lang="nl-NL" b="1" dirty="0" smtClean="0"/>
              <a:t>.</a:t>
            </a:r>
            <a:endParaRPr lang="nl-NL" b="1"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9974" y="5630135"/>
            <a:ext cx="1834026" cy="1227865"/>
          </a:xfrm>
          <a:prstGeom prst="rect">
            <a:avLst/>
          </a:prstGeom>
        </p:spPr>
      </p:pic>
    </p:spTree>
    <p:extLst>
      <p:ext uri="{BB962C8B-B14F-4D97-AF65-F5344CB8AC3E}">
        <p14:creationId xmlns:p14="http://schemas.microsoft.com/office/powerpoint/2010/main" val="2755354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Wie zijn er bij betrokken?</a:t>
            </a:r>
            <a:endParaRPr lang="nl-NL" dirty="0"/>
          </a:p>
        </p:txBody>
      </p:sp>
      <p:sp>
        <p:nvSpPr>
          <p:cNvPr id="3" name="Tijdelijke aanduiding voor inhoud 2"/>
          <p:cNvSpPr>
            <a:spLocks noGrp="1"/>
          </p:cNvSpPr>
          <p:nvPr>
            <p:ph idx="1"/>
          </p:nvPr>
        </p:nvSpPr>
        <p:spPr>
          <a:xfrm>
            <a:off x="457200" y="1600200"/>
            <a:ext cx="8686800" cy="4853136"/>
          </a:xfrm>
        </p:spPr>
        <p:txBody>
          <a:bodyPr numCol="2">
            <a:normAutofit/>
          </a:bodyPr>
          <a:lstStyle/>
          <a:p>
            <a:r>
              <a:rPr lang="nl-NL" dirty="0" smtClean="0"/>
              <a:t>De Rode Bril</a:t>
            </a:r>
          </a:p>
          <a:p>
            <a:r>
              <a:rPr lang="nl-NL" dirty="0" smtClean="0"/>
              <a:t>Spierziekten NL</a:t>
            </a:r>
          </a:p>
          <a:p>
            <a:r>
              <a:rPr lang="nl-NL" dirty="0" smtClean="0"/>
              <a:t>Per Saldo</a:t>
            </a:r>
          </a:p>
          <a:p>
            <a:r>
              <a:rPr lang="nl-NL" dirty="0" smtClean="0"/>
              <a:t>Tweede Kamer</a:t>
            </a:r>
          </a:p>
          <a:p>
            <a:pPr marL="0" indent="0">
              <a:buNone/>
            </a:pPr>
            <a:endParaRPr lang="nl-NL" dirty="0" smtClean="0"/>
          </a:p>
          <a:p>
            <a:pPr marL="0" indent="0">
              <a:buNone/>
            </a:pPr>
            <a:endParaRPr lang="nl-NL" dirty="0" smtClean="0"/>
          </a:p>
          <a:p>
            <a:pPr marL="0" indent="0">
              <a:buNone/>
            </a:pPr>
            <a:endParaRPr lang="nl-NL" dirty="0"/>
          </a:p>
          <a:p>
            <a:pPr marL="0" indent="0">
              <a:buNone/>
            </a:pPr>
            <a:endParaRPr lang="nl-NL" dirty="0" smtClean="0"/>
          </a:p>
          <a:p>
            <a:r>
              <a:rPr lang="nl-NL" dirty="0" smtClean="0"/>
              <a:t>VWS </a:t>
            </a:r>
          </a:p>
          <a:p>
            <a:r>
              <a:rPr lang="nl-NL" dirty="0" err="1" smtClean="0"/>
              <a:t>Vilans</a:t>
            </a:r>
            <a:endParaRPr lang="nl-NL" dirty="0" smtClean="0"/>
          </a:p>
          <a:p>
            <a:r>
              <a:rPr lang="nl-NL" dirty="0" smtClean="0"/>
              <a:t>Zorg Instituut Nederland (ZIN)</a:t>
            </a:r>
          </a:p>
          <a:p>
            <a:r>
              <a:rPr lang="nl-NL" dirty="0" smtClean="0"/>
              <a:t>Zorgverzekeraars Nederland (ZN)</a:t>
            </a:r>
          </a:p>
          <a:p>
            <a:r>
              <a:rPr lang="nl-NL" dirty="0" smtClean="0"/>
              <a:t>Zorgkantoren </a:t>
            </a:r>
          </a:p>
          <a:p>
            <a:r>
              <a:rPr lang="nl-NL" dirty="0" smtClean="0"/>
              <a:t>CIZ</a:t>
            </a:r>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9974" y="5606223"/>
            <a:ext cx="1834026" cy="1227865"/>
          </a:xfrm>
          <a:prstGeom prst="rect">
            <a:avLst/>
          </a:prstGeom>
        </p:spPr>
      </p:pic>
    </p:spTree>
    <p:extLst>
      <p:ext uri="{BB962C8B-B14F-4D97-AF65-F5344CB8AC3E}">
        <p14:creationId xmlns:p14="http://schemas.microsoft.com/office/powerpoint/2010/main" val="1593617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1143000"/>
          </a:xfrm>
        </p:spPr>
        <p:txBody>
          <a:bodyPr/>
          <a:lstStyle/>
          <a:p>
            <a:pPr algn="l"/>
            <a:r>
              <a:rPr lang="nl-NL" dirty="0" smtClean="0"/>
              <a:t>Addertjes onder het gras</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8194" y="-315416"/>
            <a:ext cx="2495550" cy="1838325"/>
          </a:xfrm>
          <a:prstGeom prst="rect">
            <a:avLst/>
          </a:prstGeom>
        </p:spPr>
      </p:pic>
      <p:sp>
        <p:nvSpPr>
          <p:cNvPr id="3" name="Tijdelijke aanduiding voor inhoud 2"/>
          <p:cNvSpPr>
            <a:spLocks noGrp="1"/>
          </p:cNvSpPr>
          <p:nvPr>
            <p:ph idx="1"/>
          </p:nvPr>
        </p:nvSpPr>
        <p:spPr>
          <a:xfrm>
            <a:off x="457200" y="1268760"/>
            <a:ext cx="8686800" cy="4525963"/>
          </a:xfrm>
          <a:solidFill>
            <a:schemeClr val="bg1"/>
          </a:solidFill>
        </p:spPr>
        <p:txBody>
          <a:bodyPr>
            <a:normAutofit fontScale="92500" lnSpcReduction="10000"/>
          </a:bodyPr>
          <a:lstStyle/>
          <a:p>
            <a:r>
              <a:rPr lang="nl-NL" dirty="0" smtClean="0"/>
              <a:t>De budgethouder wordt volledig zelf verantwoordelijk voor kwaliteit en continuïteit (ook </a:t>
            </a:r>
            <a:r>
              <a:rPr lang="nl-NL" dirty="0"/>
              <a:t>b</a:t>
            </a:r>
            <a:r>
              <a:rPr lang="nl-NL" dirty="0" smtClean="0"/>
              <a:t>ij ziekte). Dit moet je echt willen en moet een bewuste keuze zijn.</a:t>
            </a:r>
          </a:p>
          <a:p>
            <a:r>
              <a:rPr lang="nl-NL" dirty="0" smtClean="0"/>
              <a:t>Je moet in een zelfstandige huur of koopwoning wonen.</a:t>
            </a:r>
          </a:p>
          <a:p>
            <a:r>
              <a:rPr lang="nl-NL" dirty="0"/>
              <a:t>De woning moet vrij zijn van een koppeling tussen wonen en </a:t>
            </a:r>
            <a:r>
              <a:rPr lang="nl-NL" dirty="0" smtClean="0"/>
              <a:t>zorg </a:t>
            </a:r>
            <a:r>
              <a:rPr lang="nl-NL" dirty="0"/>
              <a:t>(bijvoorbeeld geen </a:t>
            </a:r>
            <a:r>
              <a:rPr lang="nl-NL" dirty="0" err="1"/>
              <a:t>Fokuswoning</a:t>
            </a:r>
            <a:r>
              <a:rPr lang="nl-NL" dirty="0" smtClean="0"/>
              <a:t>).</a:t>
            </a:r>
            <a:endParaRPr lang="nl-NL" dirty="0"/>
          </a:p>
          <a:p>
            <a:r>
              <a:rPr lang="nl-NL" dirty="0" smtClean="0"/>
              <a:t>Er is een enorm tekort aan zelfstandige rolstoeltoegankelijke woningen in Nederland.</a:t>
            </a:r>
          </a:p>
          <a:p>
            <a:pPr marL="0" indent="0">
              <a:buNone/>
            </a:pPr>
            <a:endParaRPr lang="nl-NL" dirty="0"/>
          </a:p>
        </p:txBody>
      </p:sp>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718" y="5630135"/>
            <a:ext cx="1834026" cy="1227865"/>
          </a:xfrm>
          <a:prstGeom prst="rect">
            <a:avLst/>
          </a:prstGeom>
        </p:spPr>
      </p:pic>
    </p:spTree>
    <p:extLst>
      <p:ext uri="{BB962C8B-B14F-4D97-AF65-F5344CB8AC3E}">
        <p14:creationId xmlns:p14="http://schemas.microsoft.com/office/powerpoint/2010/main" val="3909623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De aanvraagprocedure </a:t>
            </a:r>
            <a:br>
              <a:rPr lang="nl-NL" dirty="0" smtClean="0"/>
            </a:br>
            <a:r>
              <a:rPr lang="nl-NL" dirty="0" smtClean="0"/>
              <a:t>CIZ</a:t>
            </a:r>
            <a:endParaRPr lang="nl-NL" dirty="0"/>
          </a:p>
        </p:txBody>
      </p:sp>
      <p:sp>
        <p:nvSpPr>
          <p:cNvPr id="3" name="Tijdelijke aanduiding voor inhoud 2"/>
          <p:cNvSpPr>
            <a:spLocks noGrp="1"/>
          </p:cNvSpPr>
          <p:nvPr>
            <p:ph idx="1"/>
          </p:nvPr>
        </p:nvSpPr>
        <p:spPr>
          <a:xfrm>
            <a:off x="457200" y="1600200"/>
            <a:ext cx="8363272" cy="4525963"/>
          </a:xfrm>
        </p:spPr>
        <p:txBody>
          <a:bodyPr>
            <a:normAutofit lnSpcReduction="10000"/>
          </a:bodyPr>
          <a:lstStyle/>
          <a:p>
            <a:r>
              <a:rPr lang="nl-NL" dirty="0"/>
              <a:t>U moet in een zelfstandige woning wonen.</a:t>
            </a:r>
          </a:p>
          <a:p>
            <a:r>
              <a:rPr lang="nl-NL" dirty="0" smtClean="0"/>
              <a:t>U moet door het CIZ toegelaten zijn tot de Wet langdurige zorg (</a:t>
            </a:r>
            <a:r>
              <a:rPr lang="nl-NL" dirty="0" err="1" smtClean="0"/>
              <a:t>Wlz</a:t>
            </a:r>
            <a:r>
              <a:rPr lang="nl-NL" dirty="0" smtClean="0"/>
              <a:t>).</a:t>
            </a:r>
          </a:p>
          <a:p>
            <a:r>
              <a:rPr lang="nl-NL" dirty="0"/>
              <a:t>Het CIZ geeft u </a:t>
            </a:r>
            <a:r>
              <a:rPr lang="nl-NL" dirty="0" smtClean="0"/>
              <a:t> - indien </a:t>
            </a:r>
            <a:r>
              <a:rPr lang="nl-NL" dirty="0"/>
              <a:t>u in aanmerking komt </a:t>
            </a:r>
            <a:r>
              <a:rPr lang="nl-NL" dirty="0" smtClean="0"/>
              <a:t>- de </a:t>
            </a:r>
            <a:r>
              <a:rPr lang="nl-NL" dirty="0"/>
              <a:t>indicatie Wlz met de bijbehorende ZZP. </a:t>
            </a:r>
            <a:endParaRPr lang="nl-NL" dirty="0" smtClean="0"/>
          </a:p>
          <a:p>
            <a:r>
              <a:rPr lang="nl-NL" b="1" dirty="0" smtClean="0"/>
              <a:t>LET </a:t>
            </a:r>
            <a:r>
              <a:rPr lang="nl-NL" b="1" dirty="0"/>
              <a:t>OP u moet een LG 5 of LG 7 hebben</a:t>
            </a:r>
            <a:r>
              <a:rPr lang="nl-NL" b="1" dirty="0" smtClean="0"/>
              <a:t>!</a:t>
            </a:r>
          </a:p>
          <a:p>
            <a:r>
              <a:rPr lang="nl-NL" b="1" dirty="0" smtClean="0"/>
              <a:t>LET OP het ZZP gaat gelijk in, de aanvraag persoonlijke assistentie kan dan pas worden ingediend.</a:t>
            </a:r>
            <a:endParaRPr lang="nl-NL" b="1" dirty="0"/>
          </a:p>
        </p:txBody>
      </p:sp>
      <p:pic>
        <p:nvPicPr>
          <p:cNvPr id="5" name="Afbeelding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5166" y="5584098"/>
            <a:ext cx="1834026" cy="1227865"/>
          </a:xfrm>
          <a:prstGeom prst="rect">
            <a:avLst/>
          </a:prstGeom>
        </p:spPr>
      </p:pic>
    </p:spTree>
    <p:extLst>
      <p:ext uri="{BB962C8B-B14F-4D97-AF65-F5344CB8AC3E}">
        <p14:creationId xmlns:p14="http://schemas.microsoft.com/office/powerpoint/2010/main" val="4212272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712</Words>
  <Application>Microsoft Office PowerPoint</Application>
  <PresentationFormat>Diavoorstelling (4:3)</PresentationFormat>
  <Paragraphs>80</Paragraphs>
  <Slides>16</Slides>
  <Notes>0</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Kantoorthema</vt:lpstr>
      <vt:lpstr>Persoonlijke Assistentie </vt:lpstr>
      <vt:lpstr>Introductie De Rode Bril</vt:lpstr>
      <vt:lpstr>Missie Rode Bril</vt:lpstr>
      <vt:lpstr>Doelgroep?</vt:lpstr>
      <vt:lpstr>Wat is een persoonlijk assistentie budget?</vt:lpstr>
      <vt:lpstr>Voorwaarden persoonlijke assistentie</vt:lpstr>
      <vt:lpstr>Wie zijn er bij betrokken?</vt:lpstr>
      <vt:lpstr>Addertjes onder het gras</vt:lpstr>
      <vt:lpstr>De aanvraagprocedure  CIZ</vt:lpstr>
      <vt:lpstr>De Aanvraagprocedure  het zorgkantoor</vt:lpstr>
      <vt:lpstr>Aanvraag procedure  het zorgkantoor</vt:lpstr>
      <vt:lpstr>Eindresultaat</vt:lpstr>
      <vt:lpstr>Voordelen persoonlijke assistentie</vt:lpstr>
      <vt:lpstr>Nadelen persoonlijke assistentie</vt:lpstr>
      <vt:lpstr>Andere zorgopties</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Persoonlijke Assistentie</dc:title>
  <dc:creator>Maryze</dc:creator>
  <cp:lastModifiedBy>Maryze</cp:lastModifiedBy>
  <cp:revision>27</cp:revision>
  <dcterms:created xsi:type="dcterms:W3CDTF">2015-03-26T14:08:59Z</dcterms:created>
  <dcterms:modified xsi:type="dcterms:W3CDTF">2015-04-20T18:13:30Z</dcterms:modified>
</cp:coreProperties>
</file>