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301" r:id="rId4"/>
    <p:sldId id="303" r:id="rId5"/>
    <p:sldId id="304" r:id="rId6"/>
    <p:sldId id="308" r:id="rId7"/>
    <p:sldId id="305" r:id="rId8"/>
    <p:sldId id="310" r:id="rId9"/>
    <p:sldId id="306" r:id="rId10"/>
    <p:sldId id="312" r:id="rId11"/>
    <p:sldId id="314" r:id="rId12"/>
    <p:sldId id="307" r:id="rId13"/>
    <p:sldId id="273" r:id="rId14"/>
    <p:sldId id="309" r:id="rId15"/>
    <p:sldId id="282" r:id="rId16"/>
    <p:sldId id="286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66"/>
    <a:srgbClr val="B4E6FF"/>
    <a:srgbClr val="B3DEF5"/>
    <a:srgbClr val="B3E5FE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006" autoAdjust="0"/>
    <p:restoredTop sz="94147" autoAdjust="0"/>
  </p:normalViewPr>
  <p:slideViewPr>
    <p:cSldViewPr snapToGrid="0" snapToObjects="1" showGuides="1">
      <p:cViewPr>
        <p:scale>
          <a:sx n="75" d="100"/>
          <a:sy n="75" d="100"/>
        </p:scale>
        <p:origin x="-1950" y="-756"/>
      </p:cViewPr>
      <p:guideLst>
        <p:guide orient="horz" pos="523"/>
        <p:guide orient="horz" pos="4118"/>
        <p:guide orient="horz" pos="234"/>
        <p:guide orient="horz" pos="2394"/>
        <p:guide orient="horz" pos="901"/>
        <p:guide orient="horz" pos="1620"/>
        <p:guide orient="horz" pos="3009"/>
        <p:guide pos="358"/>
        <p:guide pos="4467"/>
        <p:guide pos="631"/>
        <p:guide pos="1566"/>
        <p:guide pos="3681"/>
        <p:guide pos="2052"/>
        <p:guide pos="535"/>
        <p:guide pos="2356"/>
        <p:guide pos="5577"/>
        <p:guide pos="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Speaker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Department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LOCATION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3007C1E-34E8-4AD0-9509-D0158E9BDC3F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Afbeelding 17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F9DED-DB1A-4A58-AA3B-9A7FD8966ABF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CE5E8-51C1-41B9-B565-2B73874A4B16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 or </a:t>
            </a:r>
            <a:r>
              <a:rPr lang="nl-NL" dirty="0" err="1" smtClean="0"/>
              <a:t>Address</a:t>
            </a:r>
            <a:endParaRPr lang="nl-NL" dirty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C86FD3C-582D-411D-939E-BC566CF86B24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Afbeelding 15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3-mei-16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SECTION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433-9D72-44A1-825A-87CDD5599884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383212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830263"/>
            <a:ext cx="8291512" cy="569753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684A0-EA8F-4EA6-8525-4B02CE66D32D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9D3F0-EAEA-4DE3-9753-8797A9B34E7B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2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97A11-27EC-48F1-AD2A-F37D7F1C27B9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236B058-4064-4254-8FDD-D8645D62EC46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52" r:id="rId6"/>
    <p:sldLayoutId id="2147483653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non invasive biomarkers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Pietro Spitali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Human Genetics - LUMC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DELFT, 16</a:t>
            </a:r>
            <a:r>
              <a:rPr lang="en-US" baseline="30000" dirty="0" smtClean="0"/>
              <a:t>th</a:t>
            </a:r>
            <a:r>
              <a:rPr lang="en-US" dirty="0" smtClean="0"/>
              <a:t> April 2016</a:t>
            </a:r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r="12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84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3-mei-16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" y="6234112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A </a:t>
            </a:r>
            <a:r>
              <a:rPr lang="en-US" altLang="en-US" sz="1200" dirty="0" err="1">
                <a:solidFill>
                  <a:schemeClr val="bg2"/>
                </a:solidFill>
              </a:rPr>
              <a:t>Auton</a:t>
            </a:r>
            <a:r>
              <a:rPr lang="en-US" altLang="en-US" sz="1200" dirty="0">
                <a:solidFill>
                  <a:schemeClr val="bg2"/>
                </a:solidFill>
              </a:rPr>
              <a:t> </a:t>
            </a:r>
            <a:r>
              <a:rPr lang="en-US" altLang="en-US" sz="1200" i="1" dirty="0">
                <a:solidFill>
                  <a:schemeClr val="bg2"/>
                </a:solidFill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</a:rPr>
              <a:t>. </a:t>
            </a:r>
            <a:r>
              <a:rPr lang="en-GB" altLang="zh-CN" sz="1200" i="1" dirty="0">
                <a:solidFill>
                  <a:schemeClr val="bg2"/>
                </a:solidFill>
                <a:ea typeface="宋体" pitchFamily="2" charset="-122"/>
              </a:rPr>
              <a:t>Nature </a:t>
            </a:r>
            <a:r>
              <a:rPr lang="en-US" altLang="zh-CN" sz="1200" b="1" dirty="0">
                <a:solidFill>
                  <a:schemeClr val="bg2"/>
                </a:solidFill>
                <a:ea typeface="宋体" pitchFamily="2" charset="-122"/>
              </a:rPr>
              <a:t>526</a:t>
            </a:r>
            <a:r>
              <a:rPr lang="en-GB" altLang="zh-CN" sz="1200" dirty="0">
                <a:solidFill>
                  <a:schemeClr val="bg2"/>
                </a:solidFill>
                <a:ea typeface="宋体" pitchFamily="2" charset="-122"/>
              </a:rPr>
              <a:t>, 68-74 (2015) </a:t>
            </a:r>
            <a:r>
              <a:rPr lang="en-US" altLang="en-US" sz="1200" dirty="0">
                <a:solidFill>
                  <a:schemeClr val="bg2"/>
                </a:solidFill>
              </a:rPr>
              <a:t>doi:10.1038/nature15393</a:t>
            </a:r>
          </a:p>
        </p:txBody>
      </p:sp>
      <p:pic>
        <p:nvPicPr>
          <p:cNvPr id="8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188074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6"/>
          <a:stretch/>
        </p:blipFill>
        <p:spPr bwMode="auto">
          <a:xfrm>
            <a:off x="0" y="876300"/>
            <a:ext cx="9144000" cy="35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66738" y="0"/>
            <a:ext cx="6524625" cy="854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Differences in genetic variation across the world</a:t>
            </a:r>
            <a:endParaRPr lang="en-GB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35619"/>
              </p:ext>
            </p:extLst>
          </p:nvPr>
        </p:nvGraphicFramePr>
        <p:xfrm>
          <a:off x="375181" y="4611793"/>
          <a:ext cx="8494182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97"/>
                <a:gridCol w="1415697"/>
                <a:gridCol w="1415697"/>
                <a:gridCol w="1415697"/>
                <a:gridCol w="1415697"/>
                <a:gridCol w="1415697"/>
              </a:tblGrid>
              <a:tr h="2738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 Asia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Asia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Million Variants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F0E8-6C15-D048-9A3A-D4A9C8DC64CC}" type="datetime5">
              <a:rPr lang="nl-NL" smtClean="0"/>
              <a:t>3-mei-16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B39C-8919-CF47-A161-B6BA50FD6A18}" type="slidenum">
              <a:rPr lang="en-GB" smtClean="0"/>
              <a:pPr/>
              <a:t>11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738" y="1011708"/>
            <a:ext cx="8291512" cy="53736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/>
              <a:t>These are not mutations</a:t>
            </a:r>
          </a:p>
          <a:p>
            <a:pPr lvl="1"/>
            <a:r>
              <a:rPr lang="en-US" kern="0" dirty="0" smtClean="0"/>
              <a:t>Present in healthy control population</a:t>
            </a:r>
          </a:p>
          <a:p>
            <a:pPr lvl="1"/>
            <a:r>
              <a:rPr lang="en-US" kern="0" dirty="0" smtClean="0"/>
              <a:t>Contribute to differences among individuals</a:t>
            </a:r>
          </a:p>
          <a:p>
            <a:endParaRPr lang="nl-NL" kern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6738" y="0"/>
            <a:ext cx="6524625" cy="854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l-NL" kern="0" dirty="0" smtClean="0"/>
              <a:t>What are the relevant genetic modifiers for Duchenne patients</a:t>
            </a:r>
            <a:endParaRPr lang="en-GB" kern="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2435822"/>
            <a:ext cx="5160963" cy="39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80931" y="4140200"/>
            <a:ext cx="270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This is not completed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Ongoing research effort</a:t>
            </a:r>
            <a:endParaRPr lang="en-GB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8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</a:t>
            </a:r>
            <a:r>
              <a:rPr lang="en-US" u="sng" dirty="0" smtClean="0"/>
              <a:t>monitor function</a:t>
            </a:r>
            <a:r>
              <a:rPr lang="en-US" dirty="0" smtClean="0"/>
              <a:t> - non invasive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0487" y="2514576"/>
            <a:ext cx="2340000" cy="2285138"/>
            <a:chOff x="8887" y="2732286"/>
            <a:chExt cx="2340000" cy="2285138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8887" y="2732286"/>
              <a:ext cx="2340000" cy="22851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102287" y="2808487"/>
              <a:ext cx="2160000" cy="214728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" charset="0"/>
                  <a:ea typeface="ＭＳ Ｐゴシック" charset="0"/>
                </a:rPr>
                <a:t>Individual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59478" y="1124833"/>
            <a:ext cx="1828119" cy="1785257"/>
            <a:chOff x="2504748" y="1124833"/>
            <a:chExt cx="1828119" cy="1785257"/>
          </a:xfrm>
        </p:grpSpPr>
        <p:sp>
          <p:nvSpPr>
            <p:cNvPr id="10" name="Oval 9"/>
            <p:cNvSpPr/>
            <p:nvPr/>
          </p:nvSpPr>
          <p:spPr bwMode="auto">
            <a:xfrm>
              <a:off x="2504748" y="1124833"/>
              <a:ext cx="1828119" cy="178525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612661" y="1201033"/>
              <a:ext cx="1620000" cy="1620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" charset="0"/>
                  <a:ea typeface="ＭＳ Ｐゴシック" charset="0"/>
                </a:rPr>
                <a:t>Blood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dirty="0" smtClean="0">
                  <a:solidFill>
                    <a:schemeClr val="bg2"/>
                  </a:solidFill>
                </a:rPr>
                <a:t>Urine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6115050" y="2235557"/>
            <a:ext cx="2790000" cy="2790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256695" y="2366202"/>
            <a:ext cx="2520000" cy="252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bg2"/>
                </a:solidFill>
              </a:rPr>
              <a:t>Identify associations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59478" y="4490620"/>
            <a:ext cx="1828119" cy="1785257"/>
            <a:chOff x="2612661" y="3968116"/>
            <a:chExt cx="1828119" cy="1785257"/>
          </a:xfrm>
        </p:grpSpPr>
        <p:sp>
          <p:nvSpPr>
            <p:cNvPr id="25" name="Oval 24"/>
            <p:cNvSpPr/>
            <p:nvPr/>
          </p:nvSpPr>
          <p:spPr bwMode="auto">
            <a:xfrm>
              <a:off x="2612661" y="3968116"/>
              <a:ext cx="1828119" cy="178525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720574" y="4044316"/>
              <a:ext cx="1620000" cy="1620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" charset="0"/>
                  <a:ea typeface="ＭＳ Ｐゴシック" charset="0"/>
                </a:rPr>
                <a:t>Clinical exam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5087597" y="2235557"/>
            <a:ext cx="1270696" cy="464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087597" y="4566820"/>
            <a:ext cx="1170490" cy="319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053153" y="4574502"/>
            <a:ext cx="1270696" cy="464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196901" y="2527678"/>
            <a:ext cx="1170490" cy="319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Ventilation support is reflected in serum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7"/>
            <a:ext cx="4254500" cy="52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41" y="1523999"/>
            <a:ext cx="4277554" cy="493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4"/>
          <a:stretch/>
        </p:blipFill>
        <p:spPr bwMode="auto">
          <a:xfrm>
            <a:off x="4413250" y="1182688"/>
            <a:ext cx="4254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groups studying biomarkers in DMD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Extensite collaboration in the field</a:t>
            </a:r>
          </a:p>
          <a:p>
            <a:endParaRPr lang="nl-NL" dirty="0" smtClean="0"/>
          </a:p>
          <a:p>
            <a:r>
              <a:rPr lang="nl-NL" dirty="0" smtClean="0"/>
              <a:t>Research funded by charities such as DPP and AFM but also EU</a:t>
            </a:r>
          </a:p>
          <a:p>
            <a:endParaRPr lang="nl-NL" dirty="0" smtClean="0"/>
          </a:p>
          <a:p>
            <a:r>
              <a:rPr lang="nl-NL" dirty="0" smtClean="0"/>
              <a:t>Validation of each other results is very important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Acknowledgments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081088"/>
            <a:ext cx="8291512" cy="5113338"/>
          </a:xfrm>
        </p:spPr>
        <p:txBody>
          <a:bodyPr/>
          <a:lstStyle/>
          <a:p>
            <a:r>
              <a:rPr lang="nl-NL" b="1" u="sng" dirty="0" smtClean="0"/>
              <a:t>Human Genetics, LUMC</a:t>
            </a:r>
            <a:r>
              <a:rPr lang="nl-NL" dirty="0" smtClean="0"/>
              <a:t>				</a:t>
            </a:r>
            <a:r>
              <a:rPr lang="nl-NL" b="1" u="sng" dirty="0" smtClean="0"/>
              <a:t>CPM, LUMC</a:t>
            </a:r>
          </a:p>
          <a:p>
            <a:r>
              <a:rPr lang="nl-NL" dirty="0" smtClean="0"/>
              <a:t>Monika Hiller					Tiziana Pacchiarotta</a:t>
            </a:r>
          </a:p>
          <a:p>
            <a:r>
              <a:rPr lang="nl-NL" dirty="0" smtClean="0"/>
              <a:t>Kristina Hettne					Oleg Mayboroda</a:t>
            </a:r>
          </a:p>
          <a:p>
            <a:r>
              <a:rPr lang="nl-NL" dirty="0" smtClean="0"/>
              <a:t>Peter-Bram ‘t Hoen</a:t>
            </a:r>
          </a:p>
          <a:p>
            <a:r>
              <a:rPr lang="nl-NL" dirty="0" smtClean="0"/>
              <a:t>Annemieke Aartsma-Rus				</a:t>
            </a:r>
            <a:r>
              <a:rPr lang="nl-NL" b="1" u="sng" dirty="0" smtClean="0"/>
              <a:t>Neurology, Newcastle, UK</a:t>
            </a:r>
          </a:p>
          <a:p>
            <a:r>
              <a:rPr lang="nl-NL" dirty="0" smtClean="0"/>
              <a:t>						Hanns Lochmuller</a:t>
            </a:r>
          </a:p>
          <a:p>
            <a:r>
              <a:rPr lang="nl-NL" b="1" u="sng" dirty="0" smtClean="0"/>
              <a:t>Neurology, LUMC</a:t>
            </a:r>
          </a:p>
          <a:p>
            <a:r>
              <a:rPr lang="nl-NL" dirty="0" smtClean="0"/>
              <a:t>Janneke van den Bergen				</a:t>
            </a:r>
            <a:r>
              <a:rPr lang="nl-NL" b="1" u="sng" dirty="0" smtClean="0"/>
              <a:t>Neurology, UCL, London</a:t>
            </a:r>
          </a:p>
          <a:p>
            <a:r>
              <a:rPr lang="nl-NL" dirty="0" smtClean="0"/>
              <a:t>Zaida Koeks					Francesco Muntoni</a:t>
            </a:r>
          </a:p>
          <a:p>
            <a:r>
              <a:rPr lang="nl-NL" dirty="0" smtClean="0"/>
              <a:t>Jan Verschuuren</a:t>
            </a:r>
          </a:p>
          <a:p>
            <a:r>
              <a:rPr lang="nl-NL" dirty="0" smtClean="0"/>
              <a:t>Erik Niks						</a:t>
            </a:r>
            <a:r>
              <a:rPr lang="nl-NL" b="1" u="sng" dirty="0" smtClean="0"/>
              <a:t>KTH, Stockholm, Sweden</a:t>
            </a:r>
          </a:p>
          <a:p>
            <a:r>
              <a:rPr lang="nl-NL" dirty="0"/>
              <a:t>						</a:t>
            </a:r>
            <a:r>
              <a:rPr lang="nl-NL" dirty="0" smtClean="0"/>
              <a:t>Cristina Al-khalili Szigyarto</a:t>
            </a:r>
            <a:endParaRPr lang="nl-NL" dirty="0"/>
          </a:p>
          <a:p>
            <a:r>
              <a:rPr lang="nl-NL" b="1" u="sng" dirty="0" smtClean="0"/>
              <a:t>Medical Statistics, LUMC</a:t>
            </a:r>
          </a:p>
          <a:p>
            <a:r>
              <a:rPr lang="nl-NL" dirty="0" smtClean="0"/>
              <a:t>Stefan Bohringer					</a:t>
            </a:r>
            <a:r>
              <a:rPr lang="nl-NL" b="1" u="sng" dirty="0" smtClean="0"/>
              <a:t>Profilomic</a:t>
            </a:r>
          </a:p>
          <a:p>
            <a:r>
              <a:rPr lang="nl-NL" dirty="0" smtClean="0"/>
              <a:t>Roula Tsonaka					Alexandre Seyer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Sponsors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" y="1523277"/>
            <a:ext cx="5371429" cy="11301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33" y="1159650"/>
            <a:ext cx="1885950" cy="241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26" y="3212285"/>
            <a:ext cx="3810000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4562965"/>
            <a:ext cx="1889760" cy="1152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4562965"/>
            <a:ext cx="1703614" cy="1703614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biomarker?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characteristic that is objectively measured and </a:t>
            </a:r>
            <a:r>
              <a:rPr lang="en-US" dirty="0" smtClean="0"/>
              <a:t>evaluated as </a:t>
            </a:r>
            <a:r>
              <a:rPr lang="en-US" dirty="0"/>
              <a:t>an indicator of normal biological </a:t>
            </a:r>
            <a:r>
              <a:rPr lang="en-US" dirty="0" smtClean="0"/>
              <a:t>processes, pathogenic </a:t>
            </a:r>
            <a:r>
              <a:rPr lang="en-US" dirty="0"/>
              <a:t>processes, or pharmacologic response </a:t>
            </a:r>
            <a:r>
              <a:rPr lang="en-US" dirty="0" smtClean="0"/>
              <a:t>to </a:t>
            </a:r>
            <a:r>
              <a:rPr lang="en-GB" dirty="0" smtClean="0"/>
              <a:t>a </a:t>
            </a:r>
            <a:r>
              <a:rPr lang="en-GB" dirty="0"/>
              <a:t>therapeutic intervention</a:t>
            </a:r>
            <a:r>
              <a:rPr lang="en-GB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66738" y="2543176"/>
            <a:ext cx="8577262" cy="3714750"/>
            <a:chOff x="566738" y="2543176"/>
            <a:chExt cx="8577262" cy="3714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38" y="2543176"/>
              <a:ext cx="4953000" cy="3714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30309" y="3540155"/>
              <a:ext cx="3413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2"/>
                  </a:solidFill>
                  <a:latin typeface="+mj-lt"/>
                </a:rPr>
                <a:t>human </a:t>
              </a:r>
              <a:r>
                <a:rPr lang="en-GB" sz="2000" dirty="0" smtClean="0">
                  <a:solidFill>
                    <a:schemeClr val="bg2"/>
                  </a:solidFill>
                  <a:latin typeface="+mj-lt"/>
                </a:rPr>
                <a:t>chorionic gonadotropin</a:t>
              </a:r>
              <a:endParaRPr lang="en-GB" sz="2000" dirty="0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concept </a:t>
            </a:r>
            <a:r>
              <a:rPr lang="en-US" dirty="0" smtClean="0">
                <a:sym typeface="Wingdings" panose="05000000000000000000" pitchFamily="2" charset="2"/>
              </a:rPr>
              <a:t> New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it-IT" dirty="0" smtClean="0"/>
              <a:t>Urine </a:t>
            </a:r>
            <a:r>
              <a:rPr lang="it-IT" dirty="0"/>
              <a:t>tasting to detect diabetes </a:t>
            </a:r>
            <a:r>
              <a:rPr lang="it-IT" dirty="0" smtClean="0"/>
              <a:t>(urine wheels)</a:t>
            </a:r>
          </a:p>
          <a:p>
            <a:pPr marL="342900" indent="-342900">
              <a:buFontTx/>
              <a:buChar char="-"/>
            </a:pPr>
            <a:r>
              <a:rPr lang="it-IT" dirty="0" smtClean="0"/>
              <a:t>Blood pressure as risk for stroke</a:t>
            </a:r>
          </a:p>
          <a:p>
            <a:pPr marL="342900" indent="-342900">
              <a:buFontTx/>
              <a:buChar char="-"/>
            </a:pPr>
            <a:r>
              <a:rPr lang="it-IT" dirty="0" smtClean="0"/>
              <a:t>Cholesterol levels </a:t>
            </a:r>
            <a:r>
              <a:rPr lang="en-US" dirty="0"/>
              <a:t>for coronary and vascular disease</a:t>
            </a:r>
            <a:endParaRPr lang="it-IT" dirty="0" smtClean="0"/>
          </a:p>
          <a:p>
            <a:pPr marL="342900" indent="-342900">
              <a:buFontTx/>
              <a:buChar char="-"/>
            </a:pPr>
            <a:r>
              <a:rPr lang="it-IT" dirty="0" smtClean="0"/>
              <a:t>Serum CK levels for muscle damage</a:t>
            </a:r>
            <a:endParaRPr lang="it-IT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 descr="3-Urine-wheel-4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b="19524"/>
          <a:stretch>
            <a:fillRect/>
          </a:stretch>
        </p:blipFill>
        <p:spPr bwMode="auto">
          <a:xfrm>
            <a:off x="6255650" y="1002648"/>
            <a:ext cx="2828741" cy="27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urine_wheel-4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412"/>
            <a:ext cx="2828741" cy="28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4-Urine-wheel-46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84"/>
          <a:stretch/>
        </p:blipFill>
        <p:spPr bwMode="auto">
          <a:xfrm>
            <a:off x="3109664" y="910283"/>
            <a:ext cx="3000846" cy="29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910284"/>
            <a:ext cx="9144000" cy="2990758"/>
            <a:chOff x="0" y="910284"/>
            <a:chExt cx="9144000" cy="299075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910284"/>
              <a:ext cx="9144000" cy="29579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19138" y="1114299"/>
              <a:ext cx="7422696" cy="2786743"/>
              <a:chOff x="884011" y="1111075"/>
              <a:chExt cx="7422696" cy="278674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011" y="1147103"/>
                <a:ext cx="3333750" cy="26384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7" t="5102" r="23434" b="5335"/>
              <a:stretch/>
            </p:blipFill>
            <p:spPr>
              <a:xfrm>
                <a:off x="4786993" y="1111075"/>
                <a:ext cx="3519714" cy="2786743"/>
              </a:xfrm>
              <a:prstGeom prst="rect">
                <a:avLst/>
              </a:prstGeom>
            </p:spPr>
          </p:pic>
        </p:grpSp>
      </p:grp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6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biomarkers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44588"/>
            <a:ext cx="8781143" cy="5113338"/>
          </a:xfrm>
        </p:spPr>
        <p:txBody>
          <a:bodyPr/>
          <a:lstStyle/>
          <a:p>
            <a:r>
              <a:rPr lang="it-IT" b="1" u="sng" dirty="0" smtClean="0"/>
              <a:t>Diagnostic</a:t>
            </a:r>
            <a:r>
              <a:rPr lang="it-IT" dirty="0"/>
              <a:t>	</a:t>
            </a:r>
            <a:r>
              <a:rPr lang="it-IT" dirty="0" smtClean="0"/>
              <a:t>   -identify what is wrong</a:t>
            </a:r>
            <a:endParaRPr lang="it-IT" dirty="0"/>
          </a:p>
          <a:p>
            <a:endParaRPr lang="it-IT" dirty="0" smtClean="0"/>
          </a:p>
          <a:p>
            <a:r>
              <a:rPr lang="it-IT" b="1" u="sng" dirty="0" smtClean="0"/>
              <a:t>Prognostic</a:t>
            </a:r>
            <a:r>
              <a:rPr lang="it-IT" dirty="0" smtClean="0"/>
              <a:t>	   -predict disease development</a:t>
            </a:r>
          </a:p>
          <a:p>
            <a:r>
              <a:rPr lang="it-IT" dirty="0"/>
              <a:t>	</a:t>
            </a:r>
            <a:r>
              <a:rPr lang="it-IT" dirty="0" smtClean="0"/>
              <a:t>	   -separate fast evolving to slow evolving cases</a:t>
            </a:r>
            <a:endParaRPr lang="it-IT" dirty="0"/>
          </a:p>
          <a:p>
            <a:endParaRPr lang="it-IT" dirty="0" smtClean="0"/>
          </a:p>
          <a:p>
            <a:r>
              <a:rPr lang="it-IT" b="1" u="sng" dirty="0" smtClean="0"/>
              <a:t>Monitor Therapy</a:t>
            </a:r>
            <a:r>
              <a:rPr lang="it-IT" dirty="0" smtClean="0"/>
              <a:t>	   -identify who to enroll (responders vs </a:t>
            </a:r>
            <a:r>
              <a:rPr lang="it-IT" dirty="0"/>
              <a:t>non </a:t>
            </a:r>
            <a:r>
              <a:rPr lang="it-IT" dirty="0" smtClean="0"/>
              <a:t>responders)</a:t>
            </a:r>
          </a:p>
          <a:p>
            <a:r>
              <a:rPr lang="it-IT" dirty="0"/>
              <a:t>	</a:t>
            </a:r>
            <a:r>
              <a:rPr lang="it-IT" dirty="0" smtClean="0"/>
              <a:t>	   -phramacodynamic</a:t>
            </a:r>
          </a:p>
          <a:p>
            <a:r>
              <a:rPr lang="it-IT" dirty="0"/>
              <a:t>	</a:t>
            </a:r>
            <a:r>
              <a:rPr lang="it-IT" dirty="0" smtClean="0"/>
              <a:t>		monitor whether drug is affecting target</a:t>
            </a:r>
          </a:p>
          <a:p>
            <a:r>
              <a:rPr lang="it-IT" dirty="0"/>
              <a:t>	</a:t>
            </a:r>
            <a:r>
              <a:rPr lang="it-IT" dirty="0" smtClean="0"/>
              <a:t>		monitor systemic effects of the drug</a:t>
            </a:r>
          </a:p>
          <a:p>
            <a:r>
              <a:rPr lang="it-IT" dirty="0"/>
              <a:t>	</a:t>
            </a:r>
            <a:r>
              <a:rPr lang="it-IT" dirty="0" smtClean="0"/>
              <a:t>	   -Surrogate endpoints</a:t>
            </a:r>
          </a:p>
          <a:p>
            <a:r>
              <a:rPr lang="it-IT" dirty="0"/>
              <a:t>	</a:t>
            </a:r>
            <a:r>
              <a:rPr lang="it-IT" dirty="0" smtClean="0"/>
              <a:t>		anticipate </a:t>
            </a:r>
            <a:r>
              <a:rPr lang="it-IT" dirty="0"/>
              <a:t>changes in clinical performance 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monitor side effects</a:t>
            </a:r>
          </a:p>
          <a:p>
            <a:r>
              <a:rPr lang="it-IT" dirty="0"/>
              <a:t>	</a:t>
            </a:r>
            <a:r>
              <a:rPr lang="it-IT" dirty="0" smtClean="0"/>
              <a:t>		Support and accelerate drug approval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Invasive and Less Invasive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/>
          <a:p>
            <a:r>
              <a:rPr lang="en-US" dirty="0" smtClean="0"/>
              <a:t>Muscle biopsy	Invasive </a:t>
            </a:r>
          </a:p>
          <a:p>
            <a:r>
              <a:rPr lang="en-US" dirty="0"/>
              <a:t>	</a:t>
            </a:r>
            <a:r>
              <a:rPr lang="en-US" dirty="0" smtClean="0"/>
              <a:t>	Direct information on muscle condition</a:t>
            </a:r>
          </a:p>
          <a:p>
            <a:r>
              <a:rPr lang="en-US" dirty="0"/>
              <a:t>	</a:t>
            </a:r>
            <a:r>
              <a:rPr lang="en-US" dirty="0" smtClean="0"/>
              <a:t>	Does not represent all body muscle</a:t>
            </a:r>
          </a:p>
          <a:p>
            <a:endParaRPr lang="en-US" dirty="0"/>
          </a:p>
          <a:p>
            <a:r>
              <a:rPr lang="en-US" dirty="0" smtClean="0"/>
              <a:t>Blood test	Less Invasive</a:t>
            </a:r>
          </a:p>
          <a:p>
            <a:r>
              <a:rPr lang="en-US" dirty="0"/>
              <a:t>	</a:t>
            </a:r>
            <a:r>
              <a:rPr lang="en-US" dirty="0" smtClean="0"/>
              <a:t>	Represents whole body (all muscles)</a:t>
            </a:r>
          </a:p>
          <a:p>
            <a:r>
              <a:rPr lang="en-US" dirty="0"/>
              <a:t>	</a:t>
            </a:r>
            <a:r>
              <a:rPr lang="en-US" dirty="0" smtClean="0"/>
              <a:t>	Indirect information on muscles</a:t>
            </a:r>
          </a:p>
          <a:p>
            <a:endParaRPr lang="en-US" dirty="0"/>
          </a:p>
          <a:p>
            <a:r>
              <a:rPr lang="en-US" dirty="0" smtClean="0"/>
              <a:t>Saliva/Urine	Less Invasive</a:t>
            </a:r>
          </a:p>
          <a:p>
            <a:r>
              <a:rPr lang="en-US" dirty="0"/>
              <a:t>	</a:t>
            </a:r>
            <a:r>
              <a:rPr lang="en-US" dirty="0" smtClean="0"/>
              <a:t>	Partial representation of body</a:t>
            </a:r>
          </a:p>
          <a:p>
            <a:r>
              <a:rPr lang="en-US" dirty="0"/>
              <a:t>	</a:t>
            </a:r>
            <a:r>
              <a:rPr lang="en-US" dirty="0" smtClean="0"/>
              <a:t>	Indirect information on muscles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9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biomarkers?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Objectively evaluate patients condition</a:t>
            </a:r>
          </a:p>
          <a:p>
            <a:endParaRPr lang="en-US" dirty="0"/>
          </a:p>
          <a:p>
            <a:r>
              <a:rPr lang="en-US" dirty="0" smtClean="0"/>
              <a:t>Reduce variability of clinical tests</a:t>
            </a:r>
          </a:p>
          <a:p>
            <a:endParaRPr lang="en-US" dirty="0" smtClean="0"/>
          </a:p>
          <a:p>
            <a:r>
              <a:rPr lang="en-US" dirty="0" smtClean="0"/>
              <a:t>Improve patients management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Accelerate drug approval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</a:t>
            </a:r>
            <a:r>
              <a:rPr lang="en-US" u="sng" dirty="0" smtClean="0"/>
              <a:t>diagnostic</a:t>
            </a:r>
            <a:r>
              <a:rPr lang="en-US" dirty="0" smtClean="0"/>
              <a:t> (invasive and non invasive)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5931" r="3636" b="15415"/>
          <a:stretch/>
        </p:blipFill>
        <p:spPr>
          <a:xfrm>
            <a:off x="43543" y="3947887"/>
            <a:ext cx="2814096" cy="21931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50" y="3947886"/>
            <a:ext cx="2912499" cy="2193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8" y="3947887"/>
            <a:ext cx="2912497" cy="2193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7" r="65682"/>
          <a:stretch/>
        </p:blipFill>
        <p:spPr>
          <a:xfrm>
            <a:off x="43543" y="883103"/>
            <a:ext cx="4484804" cy="29439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298" y="1852417"/>
            <a:ext cx="433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Normal between 60 and 180 U/L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570" y="6141033"/>
            <a:ext cx="847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Healthy control	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toddler DMD		10 years DMD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4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continued..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6"/>
          <a:stretch/>
        </p:blipFill>
        <p:spPr>
          <a:xfrm>
            <a:off x="421595" y="1008233"/>
            <a:ext cx="8291512" cy="20252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86272" y="3468913"/>
            <a:ext cx="4257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Example of diagnostic biomarkers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We have them already!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2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u="sng" dirty="0" smtClean="0"/>
              <a:t>prognostic</a:t>
            </a:r>
            <a:r>
              <a:rPr lang="en-US" dirty="0" smtClean="0"/>
              <a:t> - non invasive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D05B5-D364-4AEF-B082-C09BD56261D7}" type="datetime5">
              <a:rPr lang="en-US" smtClean="0"/>
              <a:t>3-May-16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 smtClean="0"/>
              <a:t>Genetic modifiers</a:t>
            </a:r>
          </a:p>
          <a:p>
            <a:r>
              <a:rPr lang="nl-NL" kern="0" dirty="0" smtClean="0"/>
              <a:t>Differences in DNA present in the healthy control population that have an impact on disease progression in patients.</a:t>
            </a:r>
          </a:p>
          <a:p>
            <a:endParaRPr lang="nl-NL" kern="0" dirty="0" smtClean="0"/>
          </a:p>
          <a:p>
            <a:r>
              <a:rPr lang="nl-NL" kern="0" dirty="0" smtClean="0"/>
              <a:t>Example:</a:t>
            </a:r>
          </a:p>
          <a:p>
            <a:r>
              <a:rPr lang="nl-NL" kern="0" dirty="0" smtClean="0"/>
              <a:t>-2 brothers with DMD</a:t>
            </a:r>
          </a:p>
          <a:p>
            <a:r>
              <a:rPr lang="nl-NL" kern="0" dirty="0" smtClean="0"/>
              <a:t>-They share the same mutation</a:t>
            </a:r>
          </a:p>
          <a:p>
            <a:r>
              <a:rPr lang="nl-NL" kern="0" dirty="0" smtClean="0"/>
              <a:t>-They share the same environment</a:t>
            </a:r>
          </a:p>
          <a:p>
            <a:r>
              <a:rPr lang="nl-NL" kern="0" dirty="0" smtClean="0"/>
              <a:t>-They have very similar but not identical genetic information</a:t>
            </a:r>
          </a:p>
          <a:p>
            <a:r>
              <a:rPr lang="nl-NL" kern="0" dirty="0" smtClean="0"/>
              <a:t>-1 is doing better than the other</a:t>
            </a:r>
          </a:p>
          <a:p>
            <a:r>
              <a:rPr lang="nl-NL" kern="0" dirty="0" smtClean="0"/>
              <a:t>-what is the cause?</a:t>
            </a:r>
          </a:p>
          <a:p>
            <a:endParaRPr lang="nl-NL" kern="0" dirty="0"/>
          </a:p>
        </p:txBody>
      </p:sp>
      <p:pic>
        <p:nvPicPr>
          <p:cNvPr id="11" name="Picture 2" descr="C:\Users\pspitali\AppData\Local\Microsoft\Windows\Temporary Internet Files\Content.IE5\Z3XB0FGG\large-stick-man-figure-dancing-33.3-11597[1]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13" y="1918581"/>
            <a:ext cx="1056300" cy="16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spitali\AppData\Local\Microsoft\Windows\Temporary Internet Files\Content.IE5\Z3XB0FGG\large-stick-man-figure-dancing-33.3-11597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63" y="1918581"/>
            <a:ext cx="1056300" cy="16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4095749"/>
            <a:ext cx="2331952" cy="2341115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 dirty="0"/>
              <a:t>Pietro Spitali for </a:t>
            </a:r>
            <a:r>
              <a:rPr lang="en-GB" dirty="0" smtClean="0"/>
              <a:t>Duchenne Parent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C Basispresentatie_ENG">
  <a:themeElements>
    <a:clrScheme name="Aangepast 31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Basispresentatie_ENG</Template>
  <TotalTime>2683</TotalTime>
  <Words>468</Words>
  <Application>Microsoft Office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LUMC Basispresentatie_ENG</vt:lpstr>
      <vt:lpstr>Overview of non invasive biomarkers</vt:lpstr>
      <vt:lpstr>What is a biomarker?</vt:lpstr>
      <vt:lpstr>Old concept  New applications</vt:lpstr>
      <vt:lpstr>Different types of biomarkers</vt:lpstr>
      <vt:lpstr>More Invasive and Less Invasive</vt:lpstr>
      <vt:lpstr>Why do we need biomarkers?</vt:lpstr>
      <vt:lpstr>Example 1: diagnostic (invasive and non invasive)</vt:lpstr>
      <vt:lpstr>Example 1 continued..</vt:lpstr>
      <vt:lpstr>Example 2: prognostic - non invasive</vt:lpstr>
      <vt:lpstr>PowerPoint Presentation</vt:lpstr>
      <vt:lpstr>PowerPoint Presentation</vt:lpstr>
      <vt:lpstr>Example 3: monitor function - non invasive</vt:lpstr>
      <vt:lpstr>Ventilation support is reflected in serum</vt:lpstr>
      <vt:lpstr>Many groups studying biomarkers in DMD</vt:lpstr>
      <vt:lpstr>Acknowledgments</vt:lpstr>
      <vt:lpstr>Sponsors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Biomarkers and genetic modifiers for DMD and FSHD</dc:title>
  <dc:creator>Spitali, P. (HG)</dc:creator>
  <cp:lastModifiedBy>Spitali, P. (HG)</cp:lastModifiedBy>
  <cp:revision>78</cp:revision>
  <dcterms:created xsi:type="dcterms:W3CDTF">2015-10-05T08:10:08Z</dcterms:created>
  <dcterms:modified xsi:type="dcterms:W3CDTF">2016-05-03T07:34:27Z</dcterms:modified>
</cp:coreProperties>
</file>