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8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8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surveymonkey.com/analyze/browse/tMA_2Fnn3hMxirtid1kxKsDR1YwLuLV_2FhmRg1CY3dUjN0_3D?respondent_id=4463410954" TargetMode="External"/><Relationship Id="rId4" Type="http://schemas.openxmlformats.org/officeDocument/2006/relationships/image" Target="../media/image04.png"/><Relationship Id="rId5" Type="http://schemas.openxmlformats.org/officeDocument/2006/relationships/image" Target="../media/image0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9.png"/><Relationship Id="rId4" Type="http://schemas.openxmlformats.org/officeDocument/2006/relationships/image" Target="../media/image0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surveymonkey.com/analyze/browse/9ne7EFGmmJ9_2FIA4xuvJalF29xRfuQq0U7y2HJe42DFI_3D?respondent_id=4494158368" TargetMode="External"/><Relationship Id="rId4" Type="http://schemas.openxmlformats.org/officeDocument/2006/relationships/hyperlink" Target="https://www.surveymonkey.com/analyze/browse/9ne7EFGmmJ9_2FIA4xuvJalF29xRfuQq0U7y2HJe42DFI_3D?respondent_id=4494158368" TargetMode="External"/><Relationship Id="rId5" Type="http://schemas.openxmlformats.org/officeDocument/2006/relationships/hyperlink" Target="https://www.surveymonkey.com/analyze/browse/9ne7EFGmmJ9_2FIA4xuvJalF29xRfuQq0U7y2HJe42DFI_3D?respondent_id=4494158368" TargetMode="External"/><Relationship Id="rId6" Type="http://schemas.openxmlformats.org/officeDocument/2006/relationships/image" Target="../media/image0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Relationship Id="rId4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4.png"/><Relationship Id="rId5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Relationship Id="rId4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Relationship Id="rId4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Relationship Id="rId4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surveymonkey.com/analyze/browse/tMA_2Fnn3hMxirtid1kxKsDR1YwLuLV_2FhmRg1CY3dUjN0_3D?respondent_id=4463410954" TargetMode="External"/><Relationship Id="rId4" Type="http://schemas.openxmlformats.org/officeDocument/2006/relationships/image" Target="../media/image04.png"/><Relationship Id="rId5" Type="http://schemas.openxmlformats.org/officeDocument/2006/relationships/image" Target="../media/image0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287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15600" y="657025"/>
            <a:ext cx="8594700" cy="24735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 Questionnaire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2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DMD Early diagnosis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2800" u="none" cap="none" strike="noStrike">
                <a:solidFill>
                  <a:srgbClr val="E7790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January-February 2016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599" cy="10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Is there a NBS (new born screening) program for DMD in place in your country?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415675" y="1415300"/>
            <a:ext cx="2685299" cy="372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6AA84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80%</a:t>
            </a:r>
            <a:r>
              <a:rPr lang="nl" sz="1200">
                <a:solidFill>
                  <a:srgbClr val="6AA84F"/>
                </a:solidFill>
                <a:highlight>
                  <a:srgbClr val="FFFFFF"/>
                </a:highlight>
              </a:rPr>
              <a:t>	</a:t>
            </a:r>
            <a:r>
              <a:rPr b="0" i="0" lang="nl" sz="1200" u="none" cap="none" strike="noStrike">
                <a:solidFill>
                  <a:srgbClr val="6AA84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 (the Netherlands)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8%</a:t>
            </a:r>
            <a:r>
              <a:rPr lang="nl" sz="1200">
                <a:highlight>
                  <a:srgbClr val="FFFFFF"/>
                </a:highlight>
              </a:rPr>
              <a:t>	</a:t>
            </a: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Don’t know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4%</a:t>
            </a:r>
            <a:r>
              <a:rPr lang="nl" sz="1200">
                <a:highlight>
                  <a:srgbClr val="FFFFFF"/>
                </a:highlight>
              </a:rPr>
              <a:t>	</a:t>
            </a: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8% 	Other: </a:t>
            </a: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some clinics they have it, but most of the clinics do not screen new born bab</a:t>
            </a:r>
            <a:r>
              <a:rPr lang="nl" sz="1200">
                <a:highlight>
                  <a:srgbClr val="FFFFFF"/>
                </a:highlight>
              </a:rPr>
              <a:t>ie</a:t>
            </a: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s.</a:t>
            </a: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No, only in families that already have a child with DMD.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sng" cap="none" strike="noStrike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525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01050" y="1126050"/>
            <a:ext cx="5572224" cy="286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8450" y="765725"/>
            <a:ext cx="6888575" cy="425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599" cy="10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What would you suggest to improve early diagnosis in your country?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525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337175" y="962300"/>
            <a:ext cx="15534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6AA84F"/>
                </a:solidFill>
              </a:rPr>
              <a:t>the Netherlands: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6AA84F"/>
                </a:solidFill>
              </a:rPr>
              <a:t>NBS for DMD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Responded countries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651" y="223642"/>
            <a:ext cx="8413385" cy="46676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1200" u="sng" cap="none" strike="noStrike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1200" u="sng" cap="none" strike="noStrike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sng" cap="none" strike="noStrike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Argentina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Australia (2x)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Belgium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Cyprus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Czech republic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Denmark (2x)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France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Germany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Greece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India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Kenya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Mexico (2x)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Netherlands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Romania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Spain (2x)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Switzerland (2x)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Syria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United Kingdom(2x)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USA</a:t>
            </a: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4287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599" cy="463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What is the average age DMD children are diagnosed in your country?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287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339327" y="894739"/>
            <a:ext cx="80919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200"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200">
              <a:highlight>
                <a:srgbClr val="FFFFFF"/>
              </a:highlight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9050" y="1168925"/>
            <a:ext cx="5724525" cy="35337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337175" y="962300"/>
            <a:ext cx="2365200" cy="3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6AA84F"/>
                </a:solidFill>
              </a:rPr>
              <a:t>the Netherlands: 4,5 years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599" cy="806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Do you have a program in your country where all young children undergo medical and developmental tests on a regular basis?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415675" y="1200425"/>
            <a:ext cx="8091899" cy="33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200"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6AA84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52%</a:t>
            </a:r>
            <a:r>
              <a:rPr lang="nl" sz="1200">
                <a:solidFill>
                  <a:srgbClr val="6AA84F"/>
                </a:solidFill>
                <a:highlight>
                  <a:srgbClr val="FFFFFF"/>
                </a:highlight>
              </a:rPr>
              <a:t>	</a:t>
            </a:r>
            <a:r>
              <a:rPr b="0" i="0" lang="nl" sz="1200" u="none" cap="none" strike="noStrike">
                <a:solidFill>
                  <a:srgbClr val="6AA84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Yes (the Netherlands)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40%</a:t>
            </a:r>
            <a:r>
              <a:rPr lang="nl" sz="1200">
                <a:highlight>
                  <a:srgbClr val="FFFFFF"/>
                </a:highlight>
              </a:rPr>
              <a:t>	</a:t>
            </a: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8% 	Don’t know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1081087"/>
            <a:ext cx="5943599" cy="298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87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 b="0" l="10111" r="-1285" t="4543"/>
          <a:stretch/>
        </p:blipFill>
        <p:spPr>
          <a:xfrm>
            <a:off x="2886575" y="1368900"/>
            <a:ext cx="5419200" cy="284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599" cy="806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What is the most heard first person to discover something is wrong?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273375" y="1124975"/>
            <a:ext cx="3752100" cy="33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nl" sz="1200">
                <a:solidFill>
                  <a:schemeClr val="dk1"/>
                </a:solidFill>
              </a:rPr>
              <a:t>0% 	Pysiotherapist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nl" sz="1200">
                <a:solidFill>
                  <a:schemeClr val="dk1"/>
                </a:solidFill>
              </a:rPr>
              <a:t>4% 	Pediatrician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nl" sz="1200">
                <a:solidFill>
                  <a:schemeClr val="dk1"/>
                </a:solidFill>
              </a:rPr>
              <a:t>8% 	School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nl" sz="1200">
                <a:solidFill>
                  <a:srgbClr val="6AA84F"/>
                </a:solidFill>
              </a:rPr>
              <a:t>76% 	Parents (the Netherlands)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12% 	Other: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Very different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Parents and School (inc Nursery School from age of 2).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Of course parents/family know first. </a:t>
            </a: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nl" sz="1200">
                <a:highlight>
                  <a:srgbClr val="FFFFFF"/>
                </a:highlight>
              </a:rPr>
              <a:t>atient</a:t>
            </a: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are not visited until after a prob</a:t>
            </a:r>
            <a:r>
              <a:rPr lang="nl" sz="1200">
                <a:highlight>
                  <a:srgbClr val="FFFFFF"/>
                </a:highlight>
              </a:rPr>
              <a:t>l</a:t>
            </a: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em has been detected. 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Sometimes it is a teacher pointing out a delay.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287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 b="0" l="3670" r="0" t="0"/>
          <a:stretch/>
        </p:blipFill>
        <p:spPr>
          <a:xfrm>
            <a:off x="4182875" y="1243575"/>
            <a:ext cx="4627500" cy="29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525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2200" y="887575"/>
            <a:ext cx="6715125" cy="41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337175" y="1114700"/>
            <a:ext cx="2961300" cy="3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6AA84F"/>
                </a:solidFill>
              </a:rPr>
              <a:t>the Netherlands: 15 months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599" cy="806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How long does it, on average, take between the first concerns and the diagnosis?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415675" y="1124225"/>
            <a:ext cx="8644500" cy="384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175" y="873075"/>
            <a:ext cx="6686550" cy="413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525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>
            <p:ph type="title"/>
          </p:nvPr>
        </p:nvSpPr>
        <p:spPr>
          <a:xfrm>
            <a:off x="332049" y="445025"/>
            <a:ext cx="8500200" cy="5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Who typically makes the diagnosis?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nl" sz="1400">
                <a:solidFill>
                  <a:srgbClr val="6AA84F"/>
                </a:solidFill>
              </a:rPr>
              <a:t>the Netherlands: Pedriatric neurologist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1800">
              <a:solidFill>
                <a:srgbClr val="E77907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599" cy="806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How do parents receive the information about the diagnosis?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15675" y="743225"/>
            <a:ext cx="8952899" cy="43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525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8475" y="819425"/>
            <a:ext cx="6724650" cy="4162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337175" y="1038500"/>
            <a:ext cx="3986400" cy="3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6AA84F"/>
                </a:solidFill>
              </a:rPr>
              <a:t>the Netherlands: Personal consultation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599" cy="10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nl" sz="1800" u="none" cap="none" strike="noStrike">
                <a:solidFill>
                  <a:srgbClr val="E77907"/>
                </a:solidFill>
                <a:latin typeface="Arial"/>
                <a:ea typeface="Arial"/>
                <a:cs typeface="Arial"/>
                <a:sym typeface="Arial"/>
              </a:rPr>
              <a:t>Do parents know the mutation of their son? Do they receive a written confirmation? Do parents receive a 'family letter' to inform family members about the risk of being carrier?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E7790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415675" y="1415300"/>
            <a:ext cx="4150799" cy="372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nl" sz="1200">
                <a:solidFill>
                  <a:schemeClr val="dk1"/>
                </a:solidFill>
              </a:rPr>
              <a:t>36%: Yes, parents know the mutation, receive a written confirmation but they don't receive a 'family letter'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nl" sz="1200">
                <a:solidFill>
                  <a:schemeClr val="dk1"/>
                </a:solidFill>
              </a:rPr>
              <a:t>20%: Yes, parents know the mutation but don't receive a written confirmation. They don't receive a 'family letter.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16%:</a:t>
            </a:r>
            <a:r>
              <a:rPr lang="nl" sz="1200">
                <a:highlight>
                  <a:srgbClr val="FFFFFF"/>
                </a:highlight>
              </a:rPr>
              <a:t> </a:t>
            </a: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Yes, parents know the mutation, receive a written	confirmation and a 'family letter' 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>
                <a:solidFill>
                  <a:srgbClr val="6AA84F"/>
                </a:solidFill>
                <a:highlight>
                  <a:srgbClr val="FFFFFF"/>
                </a:highlight>
              </a:rPr>
              <a:t>the Netherlands: Yes, parents know the mutation, receive a written confirmation and half of the parents receive a family letter.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12%: No, parents don't know the mutation. They don' t receive a written confirmation and 'family letter'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200"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16%: Other: </a:t>
            </a: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This is also very different, there's no common procedure</a:t>
            </a:r>
            <a:r>
              <a:rPr lang="nl" sz="1200">
                <a:highlight>
                  <a:srgbClr val="FFFFFF"/>
                </a:highlight>
              </a:rPr>
              <a:t>.</a:t>
            </a: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nl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Typically all the above can apply as the process varies from area to area. Also some parents can be confused by the information and not fully understand.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sng" cap="none" strike="noStrike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52575" y="4585121"/>
            <a:ext cx="1616074" cy="46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96975" y="1491496"/>
            <a:ext cx="4826400" cy="281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