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75" r:id="rId12"/>
    <p:sldId id="257" r:id="rId13"/>
    <p:sldId id="268" r:id="rId14"/>
    <p:sldId id="269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7B68-0AB9-7343-8553-CF03D34625A5}" type="datetimeFigureOut">
              <a:rPr lang="en-US" smtClean="0"/>
              <a:t>31-05-17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2D381-A91E-0043-878F-F5F84751B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Duchenne</a:t>
            </a:r>
            <a:r>
              <a:rPr lang="nl-NL" dirty="0" smtClean="0"/>
              <a:t> Parent Project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D381-A91E-0043-878F-F5F84751B5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4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Explain</a:t>
            </a:r>
            <a:r>
              <a:rPr lang="nl-NL" dirty="0" smtClean="0"/>
              <a:t> CDC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D381-A91E-0043-878F-F5F84751B5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6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Requires comprehensive care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0F3721-BDE7-F34C-A4BC-9D5308E4028F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the NL </a:t>
            </a:r>
            <a:r>
              <a:rPr lang="nl-NL" dirty="0" err="1" smtClean="0"/>
              <a:t>kids</a:t>
            </a:r>
            <a:r>
              <a:rPr lang="nl-NL" dirty="0" smtClean="0"/>
              <a:t> are on 10 </a:t>
            </a:r>
            <a:r>
              <a:rPr lang="nl-NL" dirty="0" err="1" smtClean="0"/>
              <a:t>days</a:t>
            </a:r>
            <a:r>
              <a:rPr lang="nl-NL" dirty="0" smtClean="0"/>
              <a:t> on 10 </a:t>
            </a:r>
            <a:r>
              <a:rPr lang="nl-NL" dirty="0" err="1" smtClean="0"/>
              <a:t>days</a:t>
            </a:r>
            <a:r>
              <a:rPr lang="nl-NL" dirty="0" smtClean="0"/>
              <a:t> off </a:t>
            </a:r>
            <a:r>
              <a:rPr lang="nl-NL" dirty="0" err="1" smtClean="0"/>
              <a:t>so</a:t>
            </a:r>
            <a:r>
              <a:rPr lang="nl-NL" dirty="0" smtClean="0"/>
              <a:t> 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mention</a:t>
            </a:r>
            <a:r>
              <a:rPr lang="nl-NL" dirty="0" smtClean="0"/>
              <a:t> </a:t>
            </a:r>
            <a:r>
              <a:rPr lang="nl-NL" dirty="0" err="1" smtClean="0"/>
              <a:t>something</a:t>
            </a:r>
            <a:r>
              <a:rPr lang="nl-NL" dirty="0" smtClean="0"/>
              <a:t> </a:t>
            </a:r>
            <a:r>
              <a:rPr lang="nl-NL" dirty="0" err="1" smtClean="0"/>
              <a:t>like</a:t>
            </a:r>
            <a:r>
              <a:rPr lang="nl-NL" dirty="0" smtClean="0"/>
              <a:t> “</a:t>
            </a:r>
            <a:r>
              <a:rPr lang="nl-NL" dirty="0" err="1" smtClean="0"/>
              <a:t>especially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children</a:t>
            </a:r>
            <a:r>
              <a:rPr lang="nl-NL" dirty="0" smtClean="0"/>
              <a:t> on </a:t>
            </a:r>
            <a:r>
              <a:rPr lang="nl-NL" dirty="0" err="1" smtClean="0"/>
              <a:t>daily</a:t>
            </a:r>
            <a:r>
              <a:rPr lang="nl-NL" dirty="0" smtClean="0"/>
              <a:t> </a:t>
            </a:r>
            <a:r>
              <a:rPr lang="nl-NL" dirty="0" err="1" smtClean="0"/>
              <a:t>steroids</a:t>
            </a:r>
            <a:r>
              <a:rPr lang="nl-NL" dirty="0" smtClean="0"/>
              <a:t> </a:t>
            </a:r>
            <a:r>
              <a:rPr lang="nl-NL" dirty="0" err="1" smtClean="0"/>
              <a:t>there</a:t>
            </a:r>
            <a:r>
              <a:rPr lang="nl-NL" dirty="0" smtClean="0"/>
              <a:t> is a high risk” 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fairness</a:t>
            </a:r>
            <a:r>
              <a:rPr lang="nl-NL" baseline="0" dirty="0" smtClean="0"/>
              <a:t> I </a:t>
            </a:r>
            <a:r>
              <a:rPr lang="nl-NL" baseline="0" dirty="0" err="1" smtClean="0"/>
              <a:t>think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probably</a:t>
            </a:r>
            <a:r>
              <a:rPr lang="nl-NL" baseline="0" dirty="0" smtClean="0"/>
              <a:t> no family </a:t>
            </a:r>
            <a:r>
              <a:rPr lang="nl-NL" baseline="0" dirty="0" err="1" smtClean="0"/>
              <a:t>im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audience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who’s</a:t>
            </a:r>
            <a:r>
              <a:rPr lang="nl-NL" baseline="0" dirty="0" smtClean="0"/>
              <a:t> kid is on </a:t>
            </a:r>
            <a:r>
              <a:rPr lang="nl-NL" baseline="0" dirty="0" err="1" smtClean="0"/>
              <a:t>daily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steroids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D381-A91E-0043-878F-F5F84751B5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1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the NL </a:t>
            </a:r>
            <a:r>
              <a:rPr lang="nl-NL" dirty="0" err="1" smtClean="0"/>
              <a:t>patients</a:t>
            </a:r>
            <a:r>
              <a:rPr lang="nl-NL" dirty="0" smtClean="0"/>
              <a:t> are </a:t>
            </a:r>
            <a:r>
              <a:rPr lang="nl-NL" dirty="0" err="1" smtClean="0"/>
              <a:t>seen</a:t>
            </a:r>
            <a:r>
              <a:rPr lang="nl-NL" dirty="0" smtClean="0"/>
              <a:t> </a:t>
            </a:r>
            <a:r>
              <a:rPr lang="nl-NL" dirty="0" err="1" smtClean="0"/>
              <a:t>once</a:t>
            </a:r>
            <a:r>
              <a:rPr lang="nl-NL" dirty="0" smtClean="0"/>
              <a:t> or </a:t>
            </a:r>
            <a:r>
              <a:rPr lang="nl-NL" dirty="0" err="1" smtClean="0"/>
              <a:t>twice</a:t>
            </a:r>
            <a:r>
              <a:rPr lang="nl-NL" dirty="0" smtClean="0"/>
              <a:t> a week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physio</a:t>
            </a:r>
            <a:r>
              <a:rPr lang="nl-NL" dirty="0" smtClean="0"/>
              <a:t> at home at school or in the </a:t>
            </a:r>
            <a:r>
              <a:rPr lang="nl-NL" dirty="0" err="1" smtClean="0"/>
              <a:t>practise</a:t>
            </a:r>
            <a:r>
              <a:rPr lang="nl-NL" dirty="0" smtClean="0"/>
              <a:t> (but </a:t>
            </a:r>
            <a:r>
              <a:rPr lang="nl-NL" dirty="0" err="1" smtClean="0"/>
              <a:t>not</a:t>
            </a:r>
            <a:r>
              <a:rPr lang="nl-NL" dirty="0" smtClean="0"/>
              <a:t> super </a:t>
            </a:r>
            <a:r>
              <a:rPr lang="nl-NL" dirty="0" err="1" smtClean="0"/>
              <a:t>specialists</a:t>
            </a:r>
            <a:r>
              <a:rPr lang="nl-NL" dirty="0" smtClean="0"/>
              <a:t>). I </a:t>
            </a:r>
            <a:r>
              <a:rPr lang="nl-NL" dirty="0" err="1" smtClean="0"/>
              <a:t>added</a:t>
            </a:r>
            <a:r>
              <a:rPr lang="nl-NL" dirty="0" smtClean="0"/>
              <a:t> </a:t>
            </a:r>
            <a:r>
              <a:rPr lang="nl-NL" dirty="0" err="1" smtClean="0"/>
              <a:t>specialized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D381-A91E-0043-878F-F5F84751B5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96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sun</a:t>
            </a:r>
            <a:r>
              <a:rPr lang="nl-NL" dirty="0" smtClean="0"/>
              <a:t>/</a:t>
            </a:r>
            <a:r>
              <a:rPr lang="nl-NL" dirty="0" err="1" smtClean="0"/>
              <a:t>outside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D381-A91E-0043-878F-F5F84751B5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3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805" y="740885"/>
            <a:ext cx="7368396" cy="2835048"/>
          </a:xfrm>
        </p:spPr>
        <p:txBody>
          <a:bodyPr/>
          <a:lstStyle>
            <a:lvl1pPr algn="r">
              <a:defRPr>
                <a:solidFill>
                  <a:srgbClr val="E51937"/>
                </a:solidFill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6695" y="3575932"/>
            <a:ext cx="6161505" cy="217078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8BDA3-25B8-6B4C-9E59-AF16E564A720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DF37-D28B-2740-A9FB-6DCDF94E38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8947B-4650-9D40-BE40-92F856835C64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7D686-CC02-FC4B-87ED-171D76415E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342BD-0203-3049-B5D3-946AE1370412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BDF9-1F19-B04F-BA24-5E5459F31D7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1B802-92A0-044F-9B3D-00BA588EE60F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4CE6-DF0C-6946-8E59-C97F49B0754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8ECF0-3345-3243-B10A-2F2E7C9981C4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746C-84A7-E742-8BCC-8B24B89C9F5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CF0EA-C297-9345-8F2B-A60500DF8DEE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4199-0E4D-1440-9797-275A8C7B59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C8F8-D8EB-5D44-964B-66206DB73A35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4222-C4B9-764E-B514-E0F032D794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4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C3A3-A415-9046-BB45-B7FA04E219F1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0204-5470-0A49-9208-A083DD416F5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B701-4165-1848-85B4-075FC2B343BA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8E58-99D0-864D-B827-F719DE54D44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9A3C2-BD19-D94C-AA51-1A64C8E5A035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915A-8A2B-0744-B936-B7E06269B0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02E2D-45FC-F447-A1E1-8E910CA28860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088F-BC5C-7A4B-93AE-44C29B030E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EAEE06A-715D-DB4D-8663-C18B02820768}" type="datetimeFigureOut">
              <a:rPr lang="en-US"/>
              <a:pPr>
                <a:defRPr/>
              </a:pPr>
              <a:t>31-05-17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8A12AA7B-B7AD-DB4D-9FE0-C8E5E47755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259513"/>
            <a:ext cx="9144000" cy="633412"/>
          </a:xfrm>
          <a:prstGeom prst="rect">
            <a:avLst/>
          </a:prstGeom>
          <a:solidFill>
            <a:srgbClr val="E51937"/>
          </a:soli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32" name="TextBox 12"/>
          <p:cNvSpPr txBox="1">
            <a:spLocks noChangeArrowheads="1"/>
          </p:cNvSpPr>
          <p:nvPr/>
        </p:nvSpPr>
        <p:spPr bwMode="auto">
          <a:xfrm>
            <a:off x="360363" y="6427788"/>
            <a:ext cx="3886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  <a:cs typeface="Arial" charset="0"/>
              </a:rPr>
              <a:t>ParentProjectMD.org</a:t>
            </a:r>
            <a:endParaRPr lang="en-US" sz="1200" smtClean="0">
              <a:cs typeface="Arial" charset="0"/>
            </a:endParaRPr>
          </a:p>
        </p:txBody>
      </p:sp>
      <p:pic>
        <p:nvPicPr>
          <p:cNvPr id="1033" name="Picture 17" descr="PPMD Logo Long Format_whit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6403975"/>
            <a:ext cx="2574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E51937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E51937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chenne.nl" TargetMode="External"/><Relationship Id="rId4" Type="http://schemas.openxmlformats.org/officeDocument/2006/relationships/hyperlink" Target="http://www.treatnmd.org" TargetMode="External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rentprojectmd.or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336" y="740885"/>
            <a:ext cx="7812865" cy="2835048"/>
          </a:xfrm>
        </p:spPr>
        <p:txBody>
          <a:bodyPr/>
          <a:lstStyle/>
          <a:p>
            <a:r>
              <a:rPr lang="nl-NL" dirty="0" smtClean="0"/>
              <a:t>Uitgebreide</a:t>
            </a:r>
            <a:r>
              <a:rPr lang="en-US" dirty="0" smtClean="0"/>
              <a:t> </a:t>
            </a:r>
            <a:r>
              <a:rPr lang="en-US" dirty="0" err="1" smtClean="0"/>
              <a:t>zorg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Duchenne</a:t>
            </a:r>
            <a:r>
              <a:rPr lang="en-US" dirty="0" smtClean="0"/>
              <a:t> Parent Project NL</a:t>
            </a:r>
            <a:br>
              <a:rPr lang="en-US" dirty="0" smtClean="0"/>
            </a:br>
            <a:r>
              <a:rPr lang="en-US" dirty="0" smtClean="0"/>
              <a:t>Mei 20, 2107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Kathi Kinnett, MSN, CNP</a:t>
            </a:r>
          </a:p>
          <a:p>
            <a:r>
              <a:rPr lang="en-US" dirty="0" smtClean="0"/>
              <a:t>SVP Clinical Care</a:t>
            </a:r>
          </a:p>
          <a:p>
            <a:r>
              <a:rPr lang="en-US" dirty="0" smtClean="0"/>
              <a:t>Parent Project Muscular Dystrophy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Zorg</a:t>
            </a:r>
            <a:r>
              <a:rPr lang="en-US" sz="4000" dirty="0" smtClean="0"/>
              <a:t> </a:t>
            </a:r>
            <a:r>
              <a:rPr lang="en-US" sz="4000" dirty="0" err="1" smtClean="0"/>
              <a:t>pagina’s</a:t>
            </a:r>
            <a:r>
              <a:rPr lang="en-US" sz="4000" dirty="0" smtClean="0"/>
              <a:t> op websites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739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	PPMD, DPP en UPPMD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err="1" smtClean="0"/>
              <a:t>Moeten</a:t>
            </a:r>
            <a:r>
              <a:rPr lang="en-US" sz="2800" dirty="0" smtClean="0"/>
              <a:t> </a:t>
            </a:r>
            <a:r>
              <a:rPr lang="en-US" sz="2800" dirty="0" err="1" smtClean="0"/>
              <a:t>ook</a:t>
            </a:r>
            <a:r>
              <a:rPr lang="en-US" sz="2800" dirty="0" smtClean="0"/>
              <a:t> </a:t>
            </a:r>
            <a:r>
              <a:rPr lang="en-US" sz="2800" dirty="0" err="1" smtClean="0"/>
              <a:t>aangepast</a:t>
            </a:r>
            <a:r>
              <a:rPr lang="en-US" sz="2800" dirty="0" smtClean="0"/>
              <a:t> </a:t>
            </a:r>
            <a:r>
              <a:rPr lang="en-US" sz="2800" dirty="0" err="1" smtClean="0"/>
              <a:t>worden</a:t>
            </a:r>
            <a:endParaRPr lang="en-US" sz="2800" dirty="0" smtClean="0"/>
          </a:p>
          <a:p>
            <a:pPr marL="457200" lvl="1" indent="0">
              <a:buNone/>
            </a:pPr>
            <a:r>
              <a:rPr lang="nl-NL" dirty="0" smtClean="0"/>
              <a:t>V</a:t>
            </a:r>
            <a:r>
              <a:rPr lang="en-US" dirty="0" err="1" smtClean="0"/>
              <a:t>anwege</a:t>
            </a:r>
            <a:r>
              <a:rPr lang="en-US" dirty="0" smtClean="0"/>
              <a:t> de </a:t>
            </a:r>
            <a:r>
              <a:rPr lang="en-US" dirty="0" err="1" smtClean="0"/>
              <a:t>veranderingen</a:t>
            </a:r>
            <a:endParaRPr lang="en-US" dirty="0" smtClean="0"/>
          </a:p>
          <a:p>
            <a:pPr marL="457200" lvl="1" indent="0">
              <a:buNone/>
            </a:pPr>
            <a:r>
              <a:rPr lang="nl-NL" dirty="0"/>
              <a:t>i</a:t>
            </a:r>
            <a:r>
              <a:rPr lang="en-US" dirty="0" smtClean="0"/>
              <a:t>n de </a:t>
            </a:r>
            <a:r>
              <a:rPr lang="en-US" dirty="0" err="1" smtClean="0"/>
              <a:t>nieuwe</a:t>
            </a:r>
            <a:r>
              <a:rPr lang="en-US" dirty="0" smtClean="0"/>
              <a:t> Care Considerations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err="1" smtClean="0"/>
              <a:t>Evenals</a:t>
            </a:r>
            <a:r>
              <a:rPr lang="en-US" dirty="0" smtClean="0"/>
              <a:t> de </a:t>
            </a:r>
            <a:r>
              <a:rPr lang="en-US" sz="2800" dirty="0" err="1" smtClean="0"/>
              <a:t>Hoofdzaken</a:t>
            </a:r>
            <a:r>
              <a:rPr lang="en-US" sz="2800" dirty="0" smtClean="0"/>
              <a:t> </a:t>
            </a:r>
          </a:p>
          <a:p>
            <a:pPr marL="457200" lvl="1" indent="0">
              <a:buNone/>
            </a:pPr>
            <a:r>
              <a:rPr lang="en-US" sz="2800" dirty="0" err="1" smtClean="0"/>
              <a:t>voor</a:t>
            </a:r>
            <a:r>
              <a:rPr lang="en-US" sz="2800" dirty="0" smtClean="0"/>
              <a:t> </a:t>
            </a:r>
            <a:r>
              <a:rPr lang="en-US" sz="2800" dirty="0" err="1" smtClean="0"/>
              <a:t>Duchenne</a:t>
            </a:r>
            <a:endParaRPr lang="en-US" sz="28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8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endParaRPr lang="en-US" dirty="0"/>
          </a:p>
        </p:txBody>
      </p:sp>
      <p:pic>
        <p:nvPicPr>
          <p:cNvPr id="4" name="Picture 3" descr="Screen Shot 2014-08-29 at 11.3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19" y="1437394"/>
            <a:ext cx="3062972" cy="406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1858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/>
              <a:t>Nieuwe</a:t>
            </a:r>
            <a:r>
              <a:rPr lang="en-US" dirty="0" smtClean="0"/>
              <a:t> </a:t>
            </a:r>
            <a:r>
              <a:rPr lang="en-US" dirty="0" err="1" smtClean="0"/>
              <a:t>zorgstandaarden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neuromusculaire</a:t>
            </a:r>
            <a:r>
              <a:rPr lang="en-US" dirty="0" smtClean="0"/>
              <a:t> </a:t>
            </a:r>
            <a:r>
              <a:rPr lang="en-US" dirty="0" err="1" smtClean="0"/>
              <a:t>zorg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44"/>
            <a:ext cx="8229600" cy="1143000"/>
          </a:xfrm>
        </p:spPr>
        <p:txBody>
          <a:bodyPr/>
          <a:lstStyle/>
          <a:p>
            <a:r>
              <a:rPr lang="en-US" dirty="0" err="1" smtClean="0"/>
              <a:t>Neuromusculaire</a:t>
            </a:r>
            <a:r>
              <a:rPr lang="en-US" dirty="0" smtClean="0"/>
              <a:t> </a:t>
            </a:r>
            <a:r>
              <a:rPr lang="en-US" dirty="0" err="1" smtClean="0"/>
              <a:t>Zorg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444"/>
            <a:ext cx="8229600" cy="4525963"/>
          </a:xfrm>
        </p:spPr>
        <p:txBody>
          <a:bodyPr/>
          <a:lstStyle/>
          <a:p>
            <a:r>
              <a:rPr lang="en-US" dirty="0" err="1" smtClean="0"/>
              <a:t>Iedere</a:t>
            </a:r>
            <a:r>
              <a:rPr lang="en-US" dirty="0" smtClean="0"/>
              <a:t> </a:t>
            </a:r>
            <a:r>
              <a:rPr lang="en-US" dirty="0" err="1" smtClean="0"/>
              <a:t>pati</a:t>
            </a:r>
            <a:r>
              <a:rPr lang="en-US" dirty="0" err="1" smtClean="0"/>
              <a:t>ë</a:t>
            </a:r>
            <a:r>
              <a:rPr lang="en-US" dirty="0" err="1" smtClean="0"/>
              <a:t>nt</a:t>
            </a:r>
            <a:r>
              <a:rPr lang="en-US" dirty="0" smtClean="0"/>
              <a:t>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genetische</a:t>
            </a:r>
            <a:r>
              <a:rPr lang="en-US" dirty="0" smtClean="0"/>
              <a:t> test </a:t>
            </a:r>
            <a:r>
              <a:rPr lang="en-US" dirty="0" err="1" smtClean="0"/>
              <a:t>aangeboden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Spierbiopt</a:t>
            </a:r>
            <a:r>
              <a:rPr lang="en-US" dirty="0" smtClean="0"/>
              <a:t> is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de </a:t>
            </a:r>
            <a:r>
              <a:rPr lang="en-US" dirty="0" err="1" smtClean="0"/>
              <a:t>genetische</a:t>
            </a:r>
            <a:r>
              <a:rPr lang="en-US" dirty="0" smtClean="0"/>
              <a:t> test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duidelijkheid</a:t>
            </a:r>
            <a:r>
              <a:rPr lang="en-US" dirty="0" smtClean="0"/>
              <a:t> </a:t>
            </a:r>
            <a:r>
              <a:rPr lang="en-US" dirty="0" err="1" smtClean="0"/>
              <a:t>geeft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Testen</a:t>
            </a:r>
            <a:r>
              <a:rPr lang="en-US" dirty="0" smtClean="0"/>
              <a:t> </a:t>
            </a:r>
            <a:r>
              <a:rPr lang="en-US" dirty="0" err="1" smtClean="0"/>
              <a:t>draagsters</a:t>
            </a:r>
            <a:endParaRPr lang="en-US" dirty="0" smtClean="0"/>
          </a:p>
          <a:p>
            <a:pPr lvl="1"/>
            <a:r>
              <a:rPr lang="en-US" dirty="0" err="1" smtClean="0"/>
              <a:t>draagsters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30% </a:t>
            </a:r>
            <a:r>
              <a:rPr lang="en-US" dirty="0" err="1" smtClean="0"/>
              <a:t>kans</a:t>
            </a:r>
            <a:r>
              <a:rPr lang="en-US" dirty="0" smtClean="0"/>
              <a:t> op cardio-</a:t>
            </a:r>
            <a:r>
              <a:rPr lang="en-US" dirty="0" err="1" smtClean="0"/>
              <a:t>myopathie</a:t>
            </a:r>
            <a:r>
              <a:rPr lang="en-US" dirty="0" smtClean="0"/>
              <a:t> (</a:t>
            </a:r>
            <a:r>
              <a:rPr lang="en-US" dirty="0" err="1" smtClean="0"/>
              <a:t>verzwakking</a:t>
            </a:r>
            <a:r>
              <a:rPr lang="en-US" dirty="0" smtClean="0"/>
              <a:t> van de </a:t>
            </a:r>
            <a:r>
              <a:rPr lang="en-US" dirty="0" err="1" smtClean="0"/>
              <a:t>hartspier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Moeten</a:t>
            </a:r>
            <a:r>
              <a:rPr lang="en-US" dirty="0" smtClean="0"/>
              <a:t> </a:t>
            </a:r>
            <a:r>
              <a:rPr lang="en-US" dirty="0" err="1" smtClean="0"/>
              <a:t>regelmatig</a:t>
            </a:r>
            <a:r>
              <a:rPr lang="en-US" dirty="0" smtClean="0"/>
              <a:t> </a:t>
            </a:r>
            <a:r>
              <a:rPr lang="en-US" dirty="0" err="1" smtClean="0"/>
              <a:t>hartonderzoek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klachten</a:t>
            </a:r>
            <a:r>
              <a:rPr lang="en-US" dirty="0" smtClean="0"/>
              <a:t> van </a:t>
            </a:r>
            <a:r>
              <a:rPr lang="en-US" dirty="0" err="1" smtClean="0"/>
              <a:t>skeletspieren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.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Draagster</a:t>
            </a:r>
            <a:r>
              <a:rPr lang="en-US" dirty="0" smtClean="0"/>
              <a:t> </a:t>
            </a:r>
            <a:r>
              <a:rPr lang="en-US" dirty="0" err="1" smtClean="0"/>
              <a:t>onderzoek</a:t>
            </a:r>
            <a:r>
              <a:rPr lang="en-US" dirty="0" smtClean="0"/>
              <a:t> in Nationwide Children’s Hospital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jarige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r>
              <a:rPr lang="en-US" dirty="0" smtClean="0"/>
              <a:t> study</a:t>
            </a:r>
          </a:p>
          <a:p>
            <a:r>
              <a:rPr lang="en-US" dirty="0" smtClean="0"/>
              <a:t>150 </a:t>
            </a:r>
            <a:r>
              <a:rPr lang="en-US" dirty="0" err="1" smtClean="0"/>
              <a:t>draagsters</a:t>
            </a:r>
            <a:r>
              <a:rPr lang="en-US" dirty="0" smtClean="0"/>
              <a:t>, 75 </a:t>
            </a:r>
            <a:r>
              <a:rPr lang="en-US" dirty="0" err="1" smtClean="0"/>
              <a:t>controles</a:t>
            </a:r>
            <a:endParaRPr lang="en-US" dirty="0" smtClean="0"/>
          </a:p>
          <a:p>
            <a:r>
              <a:rPr lang="en-US" dirty="0" err="1" smtClean="0"/>
              <a:t>Onderzoek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endParaRPr lang="en-US" dirty="0" smtClean="0"/>
          </a:p>
          <a:p>
            <a:pPr lvl="1"/>
            <a:r>
              <a:rPr lang="en-US" dirty="0" smtClean="0"/>
              <a:t>Hart</a:t>
            </a:r>
          </a:p>
          <a:p>
            <a:pPr lvl="1"/>
            <a:r>
              <a:rPr lang="en-US" dirty="0" err="1" smtClean="0"/>
              <a:t>Skeletspieren</a:t>
            </a:r>
            <a:endParaRPr lang="en-US" dirty="0" smtClean="0"/>
          </a:p>
          <a:p>
            <a:pPr lvl="1"/>
            <a:r>
              <a:rPr lang="en-US" dirty="0" err="1" smtClean="0"/>
              <a:t>Cognitief</a:t>
            </a:r>
            <a:endParaRPr lang="en-US" dirty="0" smtClean="0"/>
          </a:p>
          <a:p>
            <a:pPr lvl="1"/>
            <a:r>
              <a:rPr lang="en-US" dirty="0" err="1" smtClean="0"/>
              <a:t>Psychosociaal</a:t>
            </a:r>
            <a:endParaRPr lang="en-US" dirty="0"/>
          </a:p>
        </p:txBody>
      </p:sp>
      <p:pic>
        <p:nvPicPr>
          <p:cNvPr id="4" name="Picture 3" descr="17522731_10155082030720135_680670780957755750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55" y="4314839"/>
            <a:ext cx="5033145" cy="19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Corticosteroiden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Prednison</a:t>
            </a:r>
            <a:r>
              <a:rPr lang="en-US" dirty="0" smtClean="0"/>
              <a:t>, </a:t>
            </a:r>
            <a:r>
              <a:rPr lang="en-US" dirty="0" smtClean="0"/>
              <a:t>deflazacort</a:t>
            </a:r>
          </a:p>
          <a:p>
            <a:r>
              <a:rPr lang="en-US" dirty="0" err="1" smtClean="0"/>
              <a:t>Starten</a:t>
            </a:r>
            <a:r>
              <a:rPr lang="en-US" i="1" dirty="0" smtClean="0"/>
              <a:t> </a:t>
            </a:r>
            <a:r>
              <a:rPr lang="en-US" i="1" dirty="0" err="1" smtClean="0"/>
              <a:t>vóór</a:t>
            </a:r>
            <a:r>
              <a:rPr lang="en-US" dirty="0" smtClean="0"/>
              <a:t> plateau </a:t>
            </a:r>
            <a:r>
              <a:rPr lang="en-US" dirty="0" err="1"/>
              <a:t>f</a:t>
            </a:r>
            <a:r>
              <a:rPr lang="en-US" dirty="0" err="1" smtClean="0"/>
              <a:t>ase</a:t>
            </a:r>
            <a:r>
              <a:rPr lang="en-US" dirty="0" smtClean="0"/>
              <a:t> (</a:t>
            </a:r>
            <a:r>
              <a:rPr lang="en-US" dirty="0" err="1" smtClean="0"/>
              <a:t>meestal</a:t>
            </a:r>
            <a:r>
              <a:rPr lang="en-US" dirty="0" smtClean="0"/>
              <a:t> </a:t>
            </a:r>
            <a:r>
              <a:rPr lang="en-US" dirty="0" err="1" smtClean="0"/>
              <a:t>rond</a:t>
            </a:r>
            <a:r>
              <a:rPr lang="en-US" dirty="0" smtClean="0"/>
              <a:t> 4 </a:t>
            </a:r>
            <a:r>
              <a:rPr lang="en-US" dirty="0" err="1" smtClean="0"/>
              <a:t>jaar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Levenslang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therapeutische</a:t>
            </a:r>
            <a:r>
              <a:rPr lang="en-US" dirty="0" smtClean="0"/>
              <a:t> </a:t>
            </a:r>
            <a:r>
              <a:rPr lang="en-US" dirty="0" err="1" smtClean="0"/>
              <a:t>dosis</a:t>
            </a:r>
            <a:r>
              <a:rPr lang="en-US" dirty="0" smtClean="0"/>
              <a:t> </a:t>
            </a:r>
            <a:r>
              <a:rPr lang="en-US" dirty="0" err="1" smtClean="0"/>
              <a:t>tenzij</a:t>
            </a:r>
            <a:r>
              <a:rPr lang="en-US" dirty="0" smtClean="0"/>
              <a:t>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anders</a:t>
            </a:r>
            <a:r>
              <a:rPr lang="en-US" dirty="0" smtClean="0"/>
              <a:t> is </a:t>
            </a:r>
            <a:r>
              <a:rPr lang="en-US" dirty="0" err="1" smtClean="0"/>
              <a:t>geïndiceerd</a:t>
            </a:r>
            <a:endParaRPr lang="en-US" dirty="0" smtClean="0"/>
          </a:p>
          <a:p>
            <a:r>
              <a:rPr lang="en-US" dirty="0" err="1" smtClean="0"/>
              <a:t>Informatie</a:t>
            </a:r>
            <a:r>
              <a:rPr lang="en-US" dirty="0" smtClean="0"/>
              <a:t> over </a:t>
            </a:r>
            <a:r>
              <a:rPr lang="en-US" dirty="0" err="1" smtClean="0"/>
              <a:t>symptomen</a:t>
            </a:r>
            <a:r>
              <a:rPr lang="en-US" dirty="0" smtClean="0"/>
              <a:t>/</a:t>
            </a:r>
            <a:r>
              <a:rPr lang="en-US" dirty="0" err="1" smtClean="0"/>
              <a:t>tekens</a:t>
            </a:r>
            <a:r>
              <a:rPr lang="en-US" dirty="0" smtClean="0"/>
              <a:t> </a:t>
            </a:r>
            <a:r>
              <a:rPr lang="en-US" dirty="0" err="1" smtClean="0"/>
              <a:t>preventie</a:t>
            </a:r>
            <a:r>
              <a:rPr lang="en-US" dirty="0" smtClean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aandacht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bijnier</a:t>
            </a:r>
            <a:r>
              <a:rPr lang="en-US" dirty="0" smtClean="0"/>
              <a:t> </a:t>
            </a:r>
            <a:r>
              <a:rPr lang="nl-NL" dirty="0" smtClean="0"/>
              <a:t>insufficiëntie</a:t>
            </a:r>
            <a:endParaRPr lang="nl-NL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40" y="33338"/>
            <a:ext cx="2337560" cy="22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‘PJ </a:t>
            </a:r>
            <a:r>
              <a:rPr lang="en-US" dirty="0" err="1">
                <a:latin typeface="Arial" charset="0"/>
              </a:rPr>
              <a:t>Nicholoff</a:t>
            </a:r>
            <a:r>
              <a:rPr lang="en-US" dirty="0">
                <a:latin typeface="Arial" charset="0"/>
              </a:rPr>
              <a:t> Steroid </a:t>
            </a:r>
            <a:r>
              <a:rPr lang="en-US" dirty="0" smtClean="0">
                <a:latin typeface="Arial" charset="0"/>
              </a:rPr>
              <a:t>Protocol’</a:t>
            </a:r>
            <a:endParaRPr lang="en-US" dirty="0">
              <a:latin typeface="Arial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009650"/>
            <a:ext cx="8229600" cy="4525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Altijd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bij</a:t>
            </a:r>
            <a:r>
              <a:rPr lang="en-US" dirty="0" smtClean="0">
                <a:latin typeface="Arial" charset="0"/>
              </a:rPr>
              <a:t> je </a:t>
            </a:r>
            <a:r>
              <a:rPr lang="en-US" dirty="0" err="1" smtClean="0">
                <a:latin typeface="Arial" charset="0"/>
              </a:rPr>
              <a:t>hebben</a:t>
            </a:r>
            <a:r>
              <a:rPr lang="en-US" dirty="0" smtClean="0">
                <a:latin typeface="Arial" charset="0"/>
              </a:rPr>
              <a:t> </a:t>
            </a:r>
          </a:p>
          <a:p>
            <a:r>
              <a:rPr lang="en-US" dirty="0" err="1" smtClean="0">
                <a:latin typeface="Arial" charset="0"/>
              </a:rPr>
              <a:t>Deflazacort</a:t>
            </a:r>
            <a:r>
              <a:rPr lang="en-US" dirty="0">
                <a:latin typeface="Arial" charset="0"/>
              </a:rPr>
              <a:t>/</a:t>
            </a:r>
            <a:r>
              <a:rPr lang="en-US" dirty="0" smtClean="0">
                <a:latin typeface="Arial" charset="0"/>
              </a:rPr>
              <a:t>prednisolone </a:t>
            </a:r>
            <a:r>
              <a:rPr lang="en-US" dirty="0" err="1" smtClean="0">
                <a:latin typeface="Arial" charset="0"/>
              </a:rPr>
              <a:t>omrekenen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Stress </a:t>
            </a:r>
            <a:r>
              <a:rPr lang="en-US" dirty="0" err="1" smtClean="0">
                <a:latin typeface="Arial" charset="0"/>
              </a:rPr>
              <a:t>dosis</a:t>
            </a:r>
            <a:endParaRPr lang="en-US" dirty="0">
              <a:latin typeface="Arial" charset="0"/>
            </a:endParaRPr>
          </a:p>
          <a:p>
            <a:r>
              <a:rPr lang="en-US" dirty="0" err="1" smtClean="0">
                <a:latin typeface="Arial" charset="0"/>
              </a:rPr>
              <a:t>Symptomen</a:t>
            </a:r>
            <a:r>
              <a:rPr lang="en-US" dirty="0" smtClean="0">
                <a:latin typeface="Arial" charset="0"/>
              </a:rPr>
              <a:t> van </a:t>
            </a:r>
            <a:r>
              <a:rPr lang="en-US" dirty="0" err="1" smtClean="0">
                <a:latin typeface="Arial" charset="0"/>
              </a:rPr>
              <a:t>Bijniercrisis</a:t>
            </a:r>
            <a:r>
              <a:rPr lang="en-US" dirty="0" smtClean="0">
                <a:latin typeface="Arial" charset="0"/>
              </a:rPr>
              <a:t> </a:t>
            </a:r>
          </a:p>
          <a:p>
            <a:r>
              <a:rPr lang="en-US" dirty="0" err="1" smtClean="0">
                <a:latin typeface="Arial" charset="0"/>
              </a:rPr>
              <a:t>Onderzoek</a:t>
            </a:r>
            <a:r>
              <a:rPr lang="en-US" dirty="0" smtClean="0">
                <a:latin typeface="Arial" charset="0"/>
              </a:rPr>
              <a:t>/</a:t>
            </a:r>
            <a:r>
              <a:rPr lang="en-US" dirty="0">
                <a:latin typeface="Arial" charset="0"/>
              </a:rPr>
              <a:t>tests </a:t>
            </a:r>
            <a:r>
              <a:rPr lang="en-US" dirty="0" err="1" smtClean="0">
                <a:latin typeface="Arial" charset="0"/>
              </a:rPr>
              <a:t>om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functie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bijnieren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evalueren</a:t>
            </a:r>
            <a:r>
              <a:rPr lang="en-US" dirty="0" smtClean="0">
                <a:latin typeface="Arial" charset="0"/>
              </a:rPr>
              <a:t>. </a:t>
            </a:r>
            <a:endParaRPr lang="en-US" dirty="0">
              <a:latin typeface="Arial" charset="0"/>
            </a:endParaRPr>
          </a:p>
        </p:txBody>
      </p:sp>
      <p:pic>
        <p:nvPicPr>
          <p:cNvPr id="47107" name="Picture 5" descr="Screen Shot 2016-05-20 at 1.5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39" y="3925888"/>
            <a:ext cx="34798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Revalidatie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229600" cy="4855832"/>
          </a:xfrm>
        </p:spPr>
        <p:txBody>
          <a:bodyPr/>
          <a:lstStyle/>
          <a:p>
            <a:r>
              <a:rPr lang="en-US" sz="2800" dirty="0" err="1" smtClean="0"/>
              <a:t>Ieder</a:t>
            </a:r>
            <a:r>
              <a:rPr lang="en-US" sz="2800" dirty="0" smtClean="0"/>
              <a:t> 4-6 </a:t>
            </a:r>
            <a:r>
              <a:rPr lang="en-US" sz="2800" dirty="0" err="1" smtClean="0"/>
              <a:t>maanden</a:t>
            </a:r>
            <a:r>
              <a:rPr lang="en-US" sz="2800" dirty="0" smtClean="0"/>
              <a:t> </a:t>
            </a:r>
            <a:r>
              <a:rPr lang="en-US" sz="2800" dirty="0" err="1" smtClean="0"/>
              <a:t>afspraak</a:t>
            </a:r>
            <a:r>
              <a:rPr lang="en-US" sz="2800" dirty="0" smtClean="0"/>
              <a:t> met </a:t>
            </a:r>
            <a:r>
              <a:rPr lang="en-US" sz="2800" dirty="0" err="1" smtClean="0"/>
              <a:t>gespecialiseerde</a:t>
            </a:r>
            <a:r>
              <a:rPr lang="en-US" sz="2800" dirty="0" smtClean="0"/>
              <a:t> </a:t>
            </a:r>
            <a:r>
              <a:rPr lang="en-US" sz="2800" dirty="0" err="1" smtClean="0"/>
              <a:t>fysiotherapeut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r>
              <a:rPr lang="en-US" sz="2800" dirty="0" err="1" smtClean="0"/>
              <a:t>Voet</a:t>
            </a:r>
            <a:r>
              <a:rPr lang="en-US" sz="2800" dirty="0" err="1"/>
              <a:t>-</a:t>
            </a:r>
            <a:r>
              <a:rPr lang="en-US" sz="2800" dirty="0" err="1" smtClean="0"/>
              <a:t>enkel</a:t>
            </a:r>
            <a:r>
              <a:rPr lang="en-US" sz="2800" dirty="0" smtClean="0"/>
              <a:t> </a:t>
            </a:r>
            <a:r>
              <a:rPr lang="en-US" sz="2800" dirty="0" err="1" smtClean="0"/>
              <a:t>spalken</a:t>
            </a:r>
            <a:r>
              <a:rPr lang="en-US" sz="2800" dirty="0" smtClean="0"/>
              <a:t> (AFO’s) </a:t>
            </a:r>
            <a:r>
              <a:rPr lang="en-US" sz="2800" dirty="0" err="1" smtClean="0"/>
              <a:t>aanbevelen</a:t>
            </a:r>
            <a:r>
              <a:rPr lang="en-US" sz="2800" dirty="0" smtClean="0"/>
              <a:t> </a:t>
            </a:r>
            <a:r>
              <a:rPr lang="en-US" sz="2800" dirty="0" err="1" smtClean="0"/>
              <a:t>vanaf</a:t>
            </a:r>
            <a:r>
              <a:rPr lang="en-US" sz="2800" dirty="0" smtClean="0"/>
              <a:t> diagnose</a:t>
            </a:r>
            <a:endParaRPr lang="en-US" sz="2800" dirty="0"/>
          </a:p>
          <a:p>
            <a:r>
              <a:rPr lang="en-US" sz="2800" dirty="0" err="1" smtClean="0">
                <a:solidFill>
                  <a:srgbClr val="000000"/>
                </a:solidFill>
              </a:rPr>
              <a:t>Iedere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afspraak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kracht</a:t>
            </a:r>
            <a:r>
              <a:rPr lang="en-US" sz="2800" dirty="0" smtClean="0">
                <a:solidFill>
                  <a:srgbClr val="000000"/>
                </a:solidFill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</a:rPr>
              <a:t>functie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testen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800" dirty="0" err="1" smtClean="0"/>
              <a:t>Indien</a:t>
            </a:r>
            <a:r>
              <a:rPr lang="en-US" sz="2800" dirty="0" smtClean="0"/>
              <a:t> </a:t>
            </a:r>
            <a:r>
              <a:rPr lang="en-US" sz="2800" dirty="0" err="1" smtClean="0"/>
              <a:t>mogelijk</a:t>
            </a:r>
            <a:r>
              <a:rPr lang="en-US" sz="2800" dirty="0" smtClean="0"/>
              <a:t> </a:t>
            </a:r>
            <a:r>
              <a:rPr lang="en-US" sz="2800" dirty="0" err="1" smtClean="0"/>
              <a:t>gewichtdragende</a:t>
            </a:r>
            <a:r>
              <a:rPr lang="en-US" sz="2800" dirty="0" smtClean="0"/>
              <a:t> </a:t>
            </a:r>
            <a:r>
              <a:rPr lang="en-US" sz="2800" dirty="0" err="1" smtClean="0"/>
              <a:t>oefeningen</a:t>
            </a:r>
            <a:r>
              <a:rPr lang="en-US" sz="2800" dirty="0" smtClean="0"/>
              <a:t> </a:t>
            </a:r>
            <a:r>
              <a:rPr lang="en-US" sz="2800" dirty="0" err="1" smtClean="0"/>
              <a:t>doen</a:t>
            </a:r>
            <a:r>
              <a:rPr lang="en-US" sz="2800" dirty="0" smtClean="0"/>
              <a:t> (</a:t>
            </a:r>
            <a:r>
              <a:rPr lang="en-US" sz="2800" dirty="0" err="1" smtClean="0"/>
              <a:t>statafel</a:t>
            </a:r>
            <a:r>
              <a:rPr lang="en-US" sz="2800" dirty="0" smtClean="0"/>
              <a:t>, </a:t>
            </a:r>
            <a:r>
              <a:rPr lang="en-US" sz="2800" dirty="0" err="1" smtClean="0"/>
              <a:t>beenbeugels</a:t>
            </a:r>
            <a:r>
              <a:rPr lang="en-US" sz="2800" dirty="0" smtClean="0"/>
              <a:t> </a:t>
            </a:r>
            <a:r>
              <a:rPr lang="en-US" sz="2800" dirty="0" err="1" smtClean="0"/>
              <a:t>etc</a:t>
            </a:r>
            <a:r>
              <a:rPr lang="en-US" sz="2800" dirty="0" smtClean="0"/>
              <a:t>)</a:t>
            </a:r>
          </a:p>
          <a:p>
            <a:r>
              <a:rPr lang="en-US" sz="2800" dirty="0" err="1" smtClean="0"/>
              <a:t>Rekoefeningen</a:t>
            </a:r>
            <a:r>
              <a:rPr lang="en-US" sz="2800" dirty="0" smtClean="0"/>
              <a:t> </a:t>
            </a:r>
            <a:r>
              <a:rPr lang="en-US" sz="2800" dirty="0" err="1" smtClean="0"/>
              <a:t>minimaal</a:t>
            </a:r>
            <a:r>
              <a:rPr lang="en-US" sz="2800" dirty="0" smtClean="0"/>
              <a:t> 1x per dag </a:t>
            </a:r>
            <a:r>
              <a:rPr lang="en-US" sz="2800" dirty="0" err="1" smtClean="0"/>
              <a:t>vanaf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nl-NL" sz="2800" dirty="0" smtClean="0"/>
              <a:t>   d</a:t>
            </a:r>
            <a:r>
              <a:rPr lang="en-US" sz="2800" dirty="0" smtClean="0"/>
              <a:t>e diagnose</a:t>
            </a:r>
          </a:p>
          <a:p>
            <a:r>
              <a:rPr lang="en-US" sz="2800" dirty="0" err="1" smtClean="0"/>
              <a:t>Iedere</a:t>
            </a:r>
            <a:r>
              <a:rPr lang="en-US" sz="2800" dirty="0" smtClean="0"/>
              <a:t> </a:t>
            </a:r>
            <a:r>
              <a:rPr lang="en-US" sz="2800" dirty="0" err="1" smtClean="0"/>
              <a:t>afspraak</a:t>
            </a:r>
            <a:r>
              <a:rPr lang="en-US" sz="2800" dirty="0" smtClean="0"/>
              <a:t> </a:t>
            </a:r>
            <a:r>
              <a:rPr lang="en-US" sz="2800" dirty="0" err="1" smtClean="0"/>
              <a:t>pijn</a:t>
            </a:r>
            <a:r>
              <a:rPr lang="en-US" sz="2800" dirty="0" smtClean="0"/>
              <a:t> </a:t>
            </a:r>
            <a:r>
              <a:rPr lang="en-US" sz="2800" dirty="0" err="1" smtClean="0"/>
              <a:t>bespreken</a:t>
            </a:r>
            <a:endParaRPr lang="en-US" sz="2800" dirty="0"/>
          </a:p>
        </p:txBody>
      </p:sp>
      <p:pic>
        <p:nvPicPr>
          <p:cNvPr id="4" name="Picture 3" descr="Unknown-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60" y="3735794"/>
            <a:ext cx="2313679" cy="23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24" y="2542364"/>
            <a:ext cx="8229600" cy="4525963"/>
          </a:xfrm>
        </p:spPr>
        <p:txBody>
          <a:bodyPr/>
          <a:lstStyle/>
          <a:p>
            <a:r>
              <a:rPr lang="en-US" dirty="0" err="1" smtClean="0"/>
              <a:t>Eet</a:t>
            </a:r>
            <a:r>
              <a:rPr lang="en-US" dirty="0" smtClean="0"/>
              <a:t> </a:t>
            </a:r>
            <a:r>
              <a:rPr lang="en-US" dirty="0" err="1" smtClean="0"/>
              <a:t>gebalanceerd</a:t>
            </a:r>
            <a:r>
              <a:rPr lang="en-US" dirty="0" smtClean="0"/>
              <a:t> en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gezond</a:t>
            </a:r>
            <a:r>
              <a:rPr lang="en-US" dirty="0" smtClean="0"/>
              <a:t> </a:t>
            </a:r>
            <a:r>
              <a:rPr lang="en-US" dirty="0" err="1" smtClean="0"/>
              <a:t>dieet</a:t>
            </a:r>
            <a:endParaRPr lang="en-US" dirty="0" smtClean="0"/>
          </a:p>
          <a:p>
            <a:r>
              <a:rPr lang="en-US" dirty="0" err="1" smtClean="0"/>
              <a:t>Laat</a:t>
            </a:r>
            <a:r>
              <a:rPr lang="en-US" dirty="0" smtClean="0"/>
              <a:t> </a:t>
            </a:r>
            <a:r>
              <a:rPr lang="en-US" dirty="0" err="1" smtClean="0"/>
              <a:t>vitamine</a:t>
            </a:r>
            <a:r>
              <a:rPr lang="en-US" dirty="0" smtClean="0"/>
              <a:t> D levels </a:t>
            </a:r>
            <a:r>
              <a:rPr lang="en-US" dirty="0" err="1" smtClean="0"/>
              <a:t>ieder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checken</a:t>
            </a:r>
            <a:r>
              <a:rPr lang="en-US" dirty="0" smtClean="0"/>
              <a:t>. </a:t>
            </a:r>
            <a:r>
              <a:rPr lang="en-US" dirty="0" err="1" smtClean="0"/>
              <a:t>Indien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eem</a:t>
            </a:r>
            <a:r>
              <a:rPr lang="en-US" dirty="0" smtClean="0"/>
              <a:t> </a:t>
            </a:r>
            <a:r>
              <a:rPr lang="en-US" dirty="0" err="1" smtClean="0"/>
              <a:t>Vitamine</a:t>
            </a:r>
            <a:r>
              <a:rPr lang="en-US" dirty="0" smtClean="0"/>
              <a:t> </a:t>
            </a:r>
            <a:r>
              <a:rPr lang="en-US" dirty="0" smtClean="0"/>
              <a:t>D supplement</a:t>
            </a:r>
          </a:p>
          <a:p>
            <a:r>
              <a:rPr lang="en-US" dirty="0" err="1" smtClean="0"/>
              <a:t>Zorg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Calcium in je </a:t>
            </a:r>
            <a:r>
              <a:rPr lang="en-US" dirty="0" err="1" smtClean="0"/>
              <a:t>voeding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93" y="-1"/>
            <a:ext cx="3375709" cy="2389547"/>
          </a:xfrm>
          <a:prstGeom prst="rect">
            <a:avLst/>
          </a:prstGeom>
        </p:spPr>
      </p:pic>
      <p:pic>
        <p:nvPicPr>
          <p:cNvPr id="6" name="Picture 5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24" y="4653823"/>
            <a:ext cx="1251175" cy="15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Endocrinologie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 err="1" smtClean="0"/>
              <a:t>Botgezondheid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0371"/>
            <a:ext cx="8229600" cy="4525963"/>
          </a:xfrm>
        </p:spPr>
        <p:txBody>
          <a:bodyPr/>
          <a:lstStyle/>
          <a:p>
            <a:r>
              <a:rPr lang="en-US" sz="2800" dirty="0" smtClean="0"/>
              <a:t>Meet </a:t>
            </a:r>
            <a:r>
              <a:rPr lang="en-US" sz="2800" dirty="0" err="1" smtClean="0"/>
              <a:t>lengte</a:t>
            </a:r>
            <a:r>
              <a:rPr lang="en-US" sz="2800" dirty="0" smtClean="0"/>
              <a:t> en </a:t>
            </a:r>
            <a:r>
              <a:rPr lang="en-US" sz="2800" dirty="0" err="1" smtClean="0"/>
              <a:t>gewicht</a:t>
            </a:r>
            <a:r>
              <a:rPr lang="en-US" sz="2800" dirty="0" smtClean="0"/>
              <a:t> </a:t>
            </a:r>
            <a:r>
              <a:rPr lang="en-US" sz="2800" dirty="0" err="1" smtClean="0"/>
              <a:t>iedere</a:t>
            </a:r>
            <a:r>
              <a:rPr lang="en-US" sz="2800" dirty="0" smtClean="0"/>
              <a:t> </a:t>
            </a:r>
            <a:r>
              <a:rPr lang="en-US" sz="2800" dirty="0" err="1" smtClean="0"/>
              <a:t>visite</a:t>
            </a:r>
            <a:endParaRPr lang="en-US" sz="2800" dirty="0" smtClean="0"/>
          </a:p>
          <a:p>
            <a:r>
              <a:rPr lang="en-US" sz="2800" dirty="0" err="1" smtClean="0"/>
              <a:t>Groei</a:t>
            </a:r>
            <a:endParaRPr lang="en-US" sz="2800" dirty="0" smtClean="0"/>
          </a:p>
          <a:p>
            <a:pPr lvl="1"/>
            <a:r>
              <a:rPr lang="en-US" sz="2400" dirty="0" err="1" smtClean="0"/>
              <a:t>Evalueer</a:t>
            </a:r>
            <a:r>
              <a:rPr lang="en-US" sz="2400" dirty="0" smtClean="0"/>
              <a:t> </a:t>
            </a:r>
            <a:r>
              <a:rPr lang="en-US" sz="2400" dirty="0" err="1" smtClean="0"/>
              <a:t>ieder</a:t>
            </a:r>
            <a:r>
              <a:rPr lang="en-US" sz="2400" dirty="0" smtClean="0"/>
              <a:t> </a:t>
            </a:r>
            <a:r>
              <a:rPr lang="en-US" sz="2400" dirty="0" err="1" smtClean="0"/>
              <a:t>bezoek</a:t>
            </a:r>
            <a:r>
              <a:rPr lang="en-US" sz="2400" dirty="0" smtClean="0"/>
              <a:t> en </a:t>
            </a:r>
            <a:r>
              <a:rPr lang="en-US" sz="2400" dirty="0" err="1" smtClean="0"/>
              <a:t>verwijs</a:t>
            </a:r>
            <a:r>
              <a:rPr lang="en-US" sz="2400" dirty="0" smtClean="0"/>
              <a:t> </a:t>
            </a:r>
            <a:r>
              <a:rPr lang="en-US" sz="2400" dirty="0" err="1" smtClean="0"/>
              <a:t>naar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endocrinoloog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de </a:t>
            </a:r>
            <a:r>
              <a:rPr lang="en-US" sz="2400" dirty="0" err="1" smtClean="0"/>
              <a:t>groei</a:t>
            </a:r>
            <a:r>
              <a:rPr lang="en-US" sz="2400" dirty="0" smtClean="0"/>
              <a:t> &lt;4cm per </a:t>
            </a:r>
            <a:r>
              <a:rPr lang="en-US" sz="2400" dirty="0" err="1" smtClean="0"/>
              <a:t>jaar</a:t>
            </a:r>
            <a:r>
              <a:rPr lang="en-US" sz="2400" dirty="0" smtClean="0"/>
              <a:t> is of </a:t>
            </a:r>
            <a:r>
              <a:rPr lang="en-US" sz="2400" dirty="0"/>
              <a:t> </a:t>
            </a:r>
            <a:r>
              <a:rPr lang="en-US" sz="2400" dirty="0" err="1" smtClean="0"/>
              <a:t>lengte</a:t>
            </a:r>
            <a:r>
              <a:rPr lang="en-US" sz="2400" dirty="0" smtClean="0"/>
              <a:t> &lt; </a:t>
            </a:r>
            <a:r>
              <a:rPr lang="en-US" sz="2400" dirty="0" smtClean="0"/>
              <a:t>3</a:t>
            </a:r>
            <a:r>
              <a:rPr lang="en-US" sz="2400" baseline="30000" dirty="0" smtClean="0"/>
              <a:t>de</a:t>
            </a:r>
            <a:r>
              <a:rPr lang="en-US" sz="2400" dirty="0" smtClean="0"/>
              <a:t>% </a:t>
            </a:r>
            <a:r>
              <a:rPr lang="en-US" sz="2400" dirty="0" err="1" smtClean="0"/>
              <a:t>voor</a:t>
            </a:r>
            <a:r>
              <a:rPr lang="en-US" sz="2400" dirty="0" smtClean="0"/>
              <a:t> </a:t>
            </a:r>
            <a:r>
              <a:rPr lang="en-US" sz="2400" dirty="0" err="1" smtClean="0"/>
              <a:t>zijn</a:t>
            </a:r>
            <a:r>
              <a:rPr lang="en-US" sz="2400" dirty="0" smtClean="0"/>
              <a:t> </a:t>
            </a:r>
            <a:r>
              <a:rPr lang="en-US" sz="2400" dirty="0" err="1" smtClean="0"/>
              <a:t>leeftijd</a:t>
            </a:r>
            <a:endParaRPr lang="en-US" sz="2400" dirty="0" smtClean="0"/>
          </a:p>
          <a:p>
            <a:pPr lvl="1"/>
            <a:r>
              <a:rPr lang="en-US" sz="2400" dirty="0" err="1" smtClean="0"/>
              <a:t>Puberteit</a:t>
            </a:r>
            <a:endParaRPr lang="en-US" sz="2400" dirty="0" smtClean="0"/>
          </a:p>
          <a:p>
            <a:pPr lvl="1"/>
            <a:r>
              <a:rPr lang="en-US" sz="2400" dirty="0" err="1"/>
              <a:t>Evalueer</a:t>
            </a:r>
            <a:r>
              <a:rPr lang="en-US" sz="2400" dirty="0"/>
              <a:t> </a:t>
            </a:r>
            <a:r>
              <a:rPr lang="en-US" sz="2400" dirty="0" err="1"/>
              <a:t>ieder</a:t>
            </a:r>
            <a:r>
              <a:rPr lang="en-US" sz="2400" dirty="0"/>
              <a:t> </a:t>
            </a:r>
            <a:r>
              <a:rPr lang="en-US" sz="2400" dirty="0" err="1"/>
              <a:t>bezoek</a:t>
            </a:r>
            <a:r>
              <a:rPr lang="en-US" sz="2400" dirty="0"/>
              <a:t> </a:t>
            </a:r>
            <a:r>
              <a:rPr lang="en-US" sz="2400" dirty="0" err="1" smtClean="0"/>
              <a:t>vanaf</a:t>
            </a:r>
            <a:r>
              <a:rPr lang="en-US" sz="2400" dirty="0" smtClean="0"/>
              <a:t> 9 </a:t>
            </a:r>
            <a:r>
              <a:rPr lang="en-US" sz="2400" dirty="0" err="1" smtClean="0"/>
              <a:t>jaar</a:t>
            </a:r>
            <a:r>
              <a:rPr lang="en-US" sz="2400" dirty="0" smtClean="0"/>
              <a:t> </a:t>
            </a:r>
            <a:r>
              <a:rPr lang="en-US" sz="2400" dirty="0" err="1" smtClean="0"/>
              <a:t>Tannerstadia</a:t>
            </a:r>
            <a:r>
              <a:rPr lang="en-US" sz="2400" dirty="0" smtClean="0"/>
              <a:t>. Door </a:t>
            </a:r>
            <a:r>
              <a:rPr lang="en-US" sz="2400" dirty="0" err="1" smtClean="0"/>
              <a:t>visuele</a:t>
            </a:r>
            <a:r>
              <a:rPr lang="en-US" sz="2400" dirty="0" smtClean="0"/>
              <a:t> </a:t>
            </a:r>
            <a:r>
              <a:rPr lang="en-US" sz="2400" dirty="0" err="1" smtClean="0"/>
              <a:t>inspectie</a:t>
            </a:r>
            <a:r>
              <a:rPr lang="en-US" sz="2400" dirty="0" smtClean="0"/>
              <a:t> of </a:t>
            </a:r>
            <a:r>
              <a:rPr lang="en-US" sz="2400" dirty="0" err="1" smtClean="0"/>
              <a:t>vragen</a:t>
            </a:r>
            <a:r>
              <a:rPr lang="en-US" sz="2400" dirty="0" smtClean="0"/>
              <a:t> </a:t>
            </a:r>
            <a:r>
              <a:rPr lang="en-US" sz="2400" dirty="0" err="1" smtClean="0"/>
              <a:t>aan</a:t>
            </a:r>
            <a:r>
              <a:rPr lang="en-US" sz="2400" dirty="0" smtClean="0"/>
              <a:t> </a:t>
            </a:r>
            <a:r>
              <a:rPr lang="en-US" sz="2400" dirty="0" err="1" smtClean="0"/>
              <a:t>ouders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err="1" smtClean="0"/>
              <a:t>Verwijs</a:t>
            </a:r>
            <a:r>
              <a:rPr lang="en-US" sz="2400" dirty="0" smtClean="0"/>
              <a:t> </a:t>
            </a:r>
            <a:r>
              <a:rPr lang="en-US" sz="2400" dirty="0" err="1" smtClean="0"/>
              <a:t>naar</a:t>
            </a:r>
            <a:r>
              <a:rPr lang="en-US" sz="2400" dirty="0" smtClean="0"/>
              <a:t> </a:t>
            </a:r>
            <a:r>
              <a:rPr lang="en-US" sz="2400" dirty="0" err="1" smtClean="0"/>
              <a:t>endocrinoloog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err="1" smtClean="0"/>
              <a:t>puberteit</a:t>
            </a:r>
            <a:r>
              <a:rPr lang="en-US" sz="2400" dirty="0" smtClean="0"/>
              <a:t> op 14jr </a:t>
            </a:r>
            <a:r>
              <a:rPr lang="en-US" sz="2400" dirty="0" err="1" smtClean="0"/>
              <a:t>lft</a:t>
            </a:r>
            <a:r>
              <a:rPr lang="en-US" sz="2400" dirty="0" smtClean="0"/>
              <a:t> </a:t>
            </a:r>
            <a:r>
              <a:rPr lang="en-US" sz="2400" dirty="0" err="1" smtClean="0"/>
              <a:t>nog</a:t>
            </a:r>
            <a:r>
              <a:rPr lang="en-US" sz="2400" dirty="0" smtClean="0"/>
              <a:t> </a:t>
            </a:r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begonnen</a:t>
            </a:r>
            <a:r>
              <a:rPr lang="en-US" sz="2400" dirty="0" smtClean="0"/>
              <a:t> is.</a:t>
            </a:r>
          </a:p>
        </p:txBody>
      </p:sp>
      <p:pic>
        <p:nvPicPr>
          <p:cNvPr id="4" name="Picture 3" descr="IMG_05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444" y="0"/>
            <a:ext cx="2610556" cy="17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11" y="1445683"/>
            <a:ext cx="2921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>
            <a:spLocks noChangeArrowheads="1"/>
          </p:cNvSpPr>
          <p:nvPr/>
        </p:nvSpPr>
        <p:spPr bwMode="auto">
          <a:xfrm>
            <a:off x="5062538" y="266700"/>
            <a:ext cx="3787775" cy="1076325"/>
          </a:xfrm>
          <a:prstGeom prst="wedgeRectCallout">
            <a:avLst>
              <a:gd name="adj1" fmla="val -91403"/>
              <a:gd name="adj2" fmla="val -10431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650" name="Picture 4" descr="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20700"/>
            <a:ext cx="28797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learningandbehav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06388"/>
            <a:ext cx="9667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hea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768475"/>
            <a:ext cx="9667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lungmuscl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014663"/>
            <a:ext cx="9667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musc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260850"/>
            <a:ext cx="966787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bo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5508625"/>
            <a:ext cx="9667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6149975" y="311150"/>
            <a:ext cx="254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MOGELIJK LEER- EN COGNITIEVE PROBLEMEN (</a:t>
            </a:r>
            <a:r>
              <a:rPr lang="en-US" sz="1400" b="1" dirty="0" err="1" smtClean="0">
                <a:latin typeface="Calibri" charset="0"/>
              </a:rPr>
              <a:t>spraak</a:t>
            </a:r>
            <a:r>
              <a:rPr lang="en-US" sz="1400" b="1" dirty="0" smtClean="0">
                <a:latin typeface="Calibri" charset="0"/>
              </a:rPr>
              <a:t>, </a:t>
            </a:r>
            <a:r>
              <a:rPr lang="en-US" sz="1400" b="1" dirty="0" err="1" smtClean="0">
                <a:latin typeface="Calibri" charset="0"/>
              </a:rPr>
              <a:t>leren</a:t>
            </a:r>
            <a:r>
              <a:rPr lang="en-US" sz="1400" b="1" dirty="0" smtClean="0">
                <a:latin typeface="Calibri" charset="0"/>
              </a:rPr>
              <a:t>, </a:t>
            </a:r>
            <a:r>
              <a:rPr lang="en-US" sz="1400" b="1" dirty="0" err="1" smtClean="0">
                <a:latin typeface="Calibri" charset="0"/>
              </a:rPr>
              <a:t>gedrag</a:t>
            </a:r>
            <a:r>
              <a:rPr lang="en-US" sz="1400" b="1" dirty="0" smtClean="0">
                <a:latin typeface="Calibri" charset="0"/>
              </a:rPr>
              <a:t>, </a:t>
            </a:r>
            <a:r>
              <a:rPr lang="en-US" sz="1400" b="1" dirty="0" err="1" smtClean="0">
                <a:latin typeface="Calibri" charset="0"/>
              </a:rPr>
              <a:t>zintuiglijk</a:t>
            </a:r>
            <a:r>
              <a:rPr lang="en-US" sz="1400" b="1" dirty="0" smtClean="0">
                <a:latin typeface="Calibri" charset="0"/>
              </a:rPr>
              <a:t>, </a:t>
            </a:r>
            <a:r>
              <a:rPr lang="en-US" sz="1400" b="1" dirty="0" err="1" smtClean="0">
                <a:latin typeface="Calibri" charset="0"/>
              </a:rPr>
              <a:t>psychosociaal</a:t>
            </a:r>
            <a:r>
              <a:rPr lang="en-US" sz="1400" b="1" dirty="0" smtClean="0">
                <a:latin typeface="Calibri" charset="0"/>
              </a:rPr>
              <a:t>)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0" name="Rectangular Callout 9"/>
          <p:cNvSpPr>
            <a:spLocks noChangeArrowheads="1"/>
          </p:cNvSpPr>
          <p:nvPr/>
        </p:nvSpPr>
        <p:spPr bwMode="auto">
          <a:xfrm>
            <a:off x="5062538" y="1717675"/>
            <a:ext cx="3787775" cy="1076325"/>
          </a:xfrm>
          <a:prstGeom prst="wedgeRectCallout">
            <a:avLst>
              <a:gd name="adj1" fmla="val -91403"/>
              <a:gd name="adj2" fmla="val -10431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58" name="TextBox 10"/>
          <p:cNvSpPr txBox="1">
            <a:spLocks noChangeArrowheads="1"/>
          </p:cNvSpPr>
          <p:nvPr/>
        </p:nvSpPr>
        <p:spPr bwMode="auto">
          <a:xfrm>
            <a:off x="6149975" y="1785938"/>
            <a:ext cx="254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VERMINDERDE HARTFUNKTIE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CARDIOMYOPATHIE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LEIDT TOT HARTFALEN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2" name="Rectangular Callout 11"/>
          <p:cNvSpPr>
            <a:spLocks noChangeArrowheads="1"/>
          </p:cNvSpPr>
          <p:nvPr/>
        </p:nvSpPr>
        <p:spPr bwMode="auto">
          <a:xfrm>
            <a:off x="5062538" y="2936875"/>
            <a:ext cx="3787775" cy="1076325"/>
          </a:xfrm>
          <a:prstGeom prst="wedgeRectCallout">
            <a:avLst>
              <a:gd name="adj1" fmla="val -95282"/>
              <a:gd name="adj2" fmla="val -57648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60" name="TextBox 12"/>
          <p:cNvSpPr txBox="1">
            <a:spLocks noChangeArrowheads="1"/>
          </p:cNvSpPr>
          <p:nvPr/>
        </p:nvSpPr>
        <p:spPr bwMode="auto">
          <a:xfrm>
            <a:off x="6149975" y="3005138"/>
            <a:ext cx="27003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VERZWAKT MIDDENRIF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MAAKT BEADEMING BIJ </a:t>
            </a:r>
            <a:r>
              <a:rPr lang="en-US" sz="1400" b="1" dirty="0" smtClean="0">
                <a:latin typeface="Calibri" charset="0"/>
              </a:rPr>
              <a:t>TIENERS </a:t>
            </a:r>
            <a:r>
              <a:rPr lang="en-US" sz="1400" b="1" dirty="0" smtClean="0">
                <a:latin typeface="Calibri" charset="0"/>
              </a:rPr>
              <a:t>NODIG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LEIDT TOT LONGONTSTEKING</a:t>
            </a:r>
          </a:p>
        </p:txBody>
      </p:sp>
      <p:sp>
        <p:nvSpPr>
          <p:cNvPr id="14" name="Rectangular Callout 13"/>
          <p:cNvSpPr>
            <a:spLocks noChangeArrowheads="1"/>
          </p:cNvSpPr>
          <p:nvPr/>
        </p:nvSpPr>
        <p:spPr bwMode="auto">
          <a:xfrm>
            <a:off x="5062538" y="4178300"/>
            <a:ext cx="3787775" cy="1076325"/>
          </a:xfrm>
          <a:prstGeom prst="wedgeRectCallout">
            <a:avLst>
              <a:gd name="adj1" fmla="val -89634"/>
              <a:gd name="adj2" fmla="val 16903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6149975" y="4244975"/>
            <a:ext cx="27003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VERLIES VAN SPIERMASSA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ZWAKTE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ONTSTEKING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BINDWEEFSELVORMING 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6" name="Rectangular Callout 15"/>
          <p:cNvSpPr>
            <a:spLocks noChangeArrowheads="1"/>
          </p:cNvSpPr>
          <p:nvPr/>
        </p:nvSpPr>
        <p:spPr bwMode="auto">
          <a:xfrm>
            <a:off x="5062538" y="5329238"/>
            <a:ext cx="3787775" cy="1076325"/>
          </a:xfrm>
          <a:prstGeom prst="wedgeRectCallout">
            <a:avLst>
              <a:gd name="adj1" fmla="val -88579"/>
              <a:gd name="adj2" fmla="val 1991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664" name="TextBox 16"/>
          <p:cNvSpPr txBox="1">
            <a:spLocks noChangeArrowheads="1"/>
          </p:cNvSpPr>
          <p:nvPr/>
        </p:nvSpPr>
        <p:spPr bwMode="auto">
          <a:xfrm>
            <a:off x="6149975" y="5532438"/>
            <a:ext cx="254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b="1" dirty="0" smtClean="0">
                <a:latin typeface="Calibri" charset="0"/>
              </a:rPr>
              <a:t>BROOS EN ZWAK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29713" name="TextBox 2"/>
          <p:cNvSpPr txBox="1">
            <a:spLocks noChangeArrowheads="1"/>
          </p:cNvSpPr>
          <p:nvPr/>
        </p:nvSpPr>
        <p:spPr bwMode="auto">
          <a:xfrm>
            <a:off x="100013" y="128588"/>
            <a:ext cx="2568575" cy="11387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 smtClean="0">
                <a:solidFill>
                  <a:srgbClr val="FF0000"/>
                </a:solidFill>
                <a:cs typeface="Arial" charset="0"/>
              </a:rPr>
              <a:t>Duchenne</a:t>
            </a:r>
            <a:r>
              <a:rPr lang="en-US" sz="2800" b="1" dirty="0" smtClean="0">
                <a:solidFill>
                  <a:srgbClr val="FF0000"/>
                </a:solidFill>
                <a:cs typeface="Arial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Niet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alleen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een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spierziekte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3" y="3409950"/>
            <a:ext cx="2568575" cy="2369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Dystrofine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wordt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gevonden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err="1" smtClean="0"/>
              <a:t>Skeletspieren</a:t>
            </a: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err="1" smtClean="0"/>
              <a:t>Hartspier</a:t>
            </a: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Glad </a:t>
            </a:r>
            <a:r>
              <a:rPr lang="en-US" dirty="0" err="1" smtClean="0"/>
              <a:t>spierweefsel</a:t>
            </a: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err="1" smtClean="0"/>
              <a:t>Hersenen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err="1" smtClean="0"/>
              <a:t>Netvlies</a:t>
            </a: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err="1" smtClean="0"/>
              <a:t>Nieren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"/>
          <p:cNvSpPr>
            <a:spLocks noGrp="1"/>
          </p:cNvSpPr>
          <p:nvPr>
            <p:ph type="title"/>
          </p:nvPr>
        </p:nvSpPr>
        <p:spPr>
          <a:xfrm>
            <a:off x="498475" y="265113"/>
            <a:ext cx="7556500" cy="1497012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Muscular Dystrophy Community Assistance Research and Education Act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“MD CARE Act</a:t>
            </a:r>
            <a:r>
              <a:rPr lang="en-US" sz="3200" dirty="0" smtClean="0">
                <a:latin typeface="Arial" charset="0"/>
              </a:rPr>
              <a:t>”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</a:rPr>
              <a:t> (Wet in de VS)</a:t>
            </a:r>
            <a:endParaRPr lang="en-US" sz="32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3213" y="1827213"/>
            <a:ext cx="6980239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Door de </a:t>
            </a:r>
            <a:r>
              <a:rPr lang="en-US" sz="2400" dirty="0" err="1" smtClean="0"/>
              <a:t>inzet</a:t>
            </a:r>
            <a:r>
              <a:rPr lang="en-US" sz="2400" dirty="0" smtClean="0"/>
              <a:t> van PPMD (en </a:t>
            </a:r>
            <a:r>
              <a:rPr lang="en-US" sz="2400" dirty="0" err="1" smtClean="0"/>
              <a:t>anderen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en-US" sz="2400" dirty="0" err="1" smtClean="0"/>
              <a:t>Geauthoriseerd</a:t>
            </a:r>
            <a:r>
              <a:rPr lang="en-US" sz="2400" dirty="0" smtClean="0"/>
              <a:t> in 2001 (</a:t>
            </a:r>
            <a:r>
              <a:rPr lang="en-US" sz="2400" dirty="0" err="1" smtClean="0"/>
              <a:t>herauthorisatie</a:t>
            </a:r>
            <a:r>
              <a:rPr lang="en-US" sz="2400" dirty="0" smtClean="0"/>
              <a:t> in 2013)</a:t>
            </a:r>
          </a:p>
          <a:p>
            <a:pPr>
              <a:defRPr/>
            </a:pPr>
            <a:r>
              <a:rPr lang="en-US" sz="2400" dirty="0" err="1" smtClean="0"/>
              <a:t>Allocatie</a:t>
            </a:r>
            <a:r>
              <a:rPr lang="en-US" sz="2400" dirty="0" smtClean="0"/>
              <a:t> van $$ </a:t>
            </a:r>
            <a:r>
              <a:rPr lang="en-US" sz="2400" dirty="0" err="1" smtClean="0"/>
              <a:t>waardoor</a:t>
            </a:r>
            <a:r>
              <a:rPr lang="en-US" sz="2400" dirty="0" smtClean="0"/>
              <a:t> Center for Disease Control in Washington DC de ‘Care Considerations’ </a:t>
            </a:r>
            <a:r>
              <a:rPr lang="en-US" sz="2400" dirty="0" err="1" smtClean="0"/>
              <a:t>kon</a:t>
            </a:r>
            <a:r>
              <a:rPr lang="en-US" sz="2400" dirty="0" smtClean="0"/>
              <a:t> </a:t>
            </a:r>
            <a:r>
              <a:rPr lang="en-US" sz="2400" dirty="0" err="1" smtClean="0"/>
              <a:t>produceren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nl-NL" sz="2400" dirty="0" smtClean="0"/>
              <a:t>gepubliceerd</a:t>
            </a:r>
            <a:r>
              <a:rPr lang="en-US" sz="2400" dirty="0" smtClean="0"/>
              <a:t> </a:t>
            </a:r>
            <a:r>
              <a:rPr lang="en-US" sz="2400" dirty="0" smtClean="0"/>
              <a:t>in 2009)</a:t>
            </a:r>
          </a:p>
          <a:p>
            <a:pPr>
              <a:defRPr/>
            </a:pPr>
            <a:r>
              <a:rPr lang="en-US" sz="2400" dirty="0" err="1" smtClean="0"/>
              <a:t>Prioriteiten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</a:t>
            </a:r>
            <a:r>
              <a:rPr lang="nl-NL" sz="2400" dirty="0" smtClean="0"/>
              <a:t>standaardisatie</a:t>
            </a:r>
            <a:r>
              <a:rPr lang="en-US" sz="2400" dirty="0" smtClean="0"/>
              <a:t> </a:t>
            </a:r>
            <a:r>
              <a:rPr lang="en-US" sz="2400" dirty="0" smtClean="0"/>
              <a:t>van de </a:t>
            </a:r>
          </a:p>
          <a:p>
            <a:pPr marL="0" indent="0">
              <a:buNone/>
              <a:defRPr/>
            </a:pPr>
            <a:r>
              <a:rPr lang="en-US" sz="2400" dirty="0"/>
              <a:t>	</a:t>
            </a:r>
            <a:r>
              <a:rPr lang="en-US" sz="2400" dirty="0" err="1" smtClean="0"/>
              <a:t>gezondheidszorg</a:t>
            </a:r>
            <a:r>
              <a:rPr lang="en-US" sz="2400" dirty="0" smtClean="0"/>
              <a:t> die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leiden</a:t>
            </a:r>
            <a:r>
              <a:rPr lang="en-US" sz="2400" dirty="0" smtClean="0"/>
              <a:t> tot </a:t>
            </a:r>
            <a:r>
              <a:rPr lang="en-US" sz="2400" dirty="0" err="1" smtClean="0"/>
              <a:t>betere</a:t>
            </a:r>
            <a:r>
              <a:rPr lang="en-US" sz="2400" dirty="0" smtClean="0"/>
              <a:t> 	</a:t>
            </a:r>
            <a:r>
              <a:rPr lang="en-US" sz="2400" dirty="0" err="1" smtClean="0"/>
              <a:t>uitkomsten</a:t>
            </a:r>
            <a:r>
              <a:rPr lang="en-US" sz="2400" dirty="0" smtClean="0"/>
              <a:t>/</a:t>
            </a:r>
            <a:r>
              <a:rPr lang="en-US" sz="2400" dirty="0" err="1" smtClean="0"/>
              <a:t>resultaten</a:t>
            </a:r>
            <a:r>
              <a:rPr lang="en-US" sz="2400" dirty="0" smtClean="0"/>
              <a:t> in de </a:t>
            </a:r>
            <a:r>
              <a:rPr lang="en-US" sz="2400" dirty="0" err="1" smtClean="0"/>
              <a:t>zorg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DMD</a:t>
            </a:r>
          </a:p>
          <a:p>
            <a:pPr>
              <a:defRPr/>
            </a:pPr>
            <a:r>
              <a:rPr lang="en-US" sz="2400" dirty="0" smtClean="0"/>
              <a:t>Sub-</a:t>
            </a:r>
            <a:r>
              <a:rPr lang="en-US" sz="2400" dirty="0" err="1" smtClean="0"/>
              <a:t>specialisatie</a:t>
            </a:r>
            <a:r>
              <a:rPr lang="en-US" sz="2400" dirty="0" smtClean="0"/>
              <a:t> </a:t>
            </a:r>
            <a:r>
              <a:rPr lang="en-US" sz="2400" dirty="0" err="1" smtClean="0"/>
              <a:t>specifiek</a:t>
            </a:r>
            <a:endParaRPr lang="en-US" sz="2400" dirty="0"/>
          </a:p>
        </p:txBody>
      </p:sp>
      <p:pic>
        <p:nvPicPr>
          <p:cNvPr id="28675" name="Picture 5" descr="03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96" y="3201048"/>
            <a:ext cx="2012379" cy="30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-989189" y="204083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“</a:t>
            </a:r>
            <a:r>
              <a:rPr lang="en-US" dirty="0" err="1" smtClean="0">
                <a:latin typeface="Arial" charset="0"/>
              </a:rPr>
              <a:t>Zorg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overwegingen</a:t>
            </a:r>
            <a:r>
              <a:rPr lang="en-US" dirty="0" smtClean="0">
                <a:latin typeface="Arial" charset="0"/>
              </a:rPr>
              <a:t>”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2010</a:t>
            </a:r>
            <a:endParaRPr lang="en-US" dirty="0">
              <a:latin typeface="Arial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Arial" charset="0"/>
              </a:rPr>
              <a:t>Oorspronkelijk</a:t>
            </a:r>
            <a:r>
              <a:rPr lang="en-US" sz="2800" dirty="0" smtClean="0">
                <a:latin typeface="Arial" charset="0"/>
              </a:rPr>
              <a:t> 8 </a:t>
            </a:r>
            <a:r>
              <a:rPr lang="en-US" sz="2800" dirty="0" err="1" smtClean="0">
                <a:latin typeface="Arial" charset="0"/>
              </a:rPr>
              <a:t>onderwerpen</a:t>
            </a:r>
            <a:endParaRPr lang="en-US" sz="2800" dirty="0" smtClean="0">
              <a:latin typeface="Arial" charset="0"/>
            </a:endParaRPr>
          </a:p>
          <a:p>
            <a:pPr lvl="2"/>
            <a:r>
              <a:rPr lang="en-US" dirty="0" smtClean="0">
                <a:latin typeface="Arial" charset="0"/>
                <a:cs typeface="Arial" charset="0"/>
              </a:rPr>
              <a:t>Diagnose</a:t>
            </a:r>
            <a:endParaRPr lang="en-US" dirty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Behandeling</a:t>
            </a:r>
            <a:r>
              <a:rPr lang="en-US" dirty="0" smtClean="0">
                <a:latin typeface="Arial" charset="0"/>
                <a:cs typeface="Arial" charset="0"/>
              </a:rPr>
              <a:t> met </a:t>
            </a:r>
            <a:r>
              <a:rPr lang="en-US" dirty="0" err="1" smtClean="0">
                <a:latin typeface="Arial" charset="0"/>
                <a:cs typeface="Arial" charset="0"/>
              </a:rPr>
              <a:t>Corticosteroïden</a:t>
            </a:r>
            <a:endParaRPr lang="en-US" dirty="0" smtClean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Revalidatie</a:t>
            </a:r>
            <a:endParaRPr lang="en-US" dirty="0" smtClean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Orthopedie</a:t>
            </a:r>
            <a:endParaRPr lang="en-US" dirty="0" smtClean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Ademhaling</a:t>
            </a:r>
            <a:endParaRPr lang="en-US" dirty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Psychosociaal</a:t>
            </a:r>
            <a:endParaRPr lang="en-US" dirty="0" smtClean="0">
              <a:latin typeface="Arial" charset="0"/>
              <a:cs typeface="Arial" charset="0"/>
            </a:endParaRPr>
          </a:p>
          <a:p>
            <a:pPr lvl="2"/>
            <a:r>
              <a:rPr lang="en-US" dirty="0" err="1" smtClean="0">
                <a:latin typeface="Arial" charset="0"/>
                <a:cs typeface="Arial" charset="0"/>
              </a:rPr>
              <a:t>Maag</a:t>
            </a:r>
            <a:r>
              <a:rPr lang="en-US" dirty="0" smtClean="0">
                <a:latin typeface="Arial" charset="0"/>
                <a:cs typeface="Arial" charset="0"/>
              </a:rPr>
              <a:t>/</a:t>
            </a:r>
            <a:r>
              <a:rPr lang="en-US" dirty="0" err="1" smtClean="0">
                <a:latin typeface="Arial" charset="0"/>
                <a:cs typeface="Arial" charset="0"/>
              </a:rPr>
              <a:t>darm,Slikken</a:t>
            </a:r>
            <a:r>
              <a:rPr lang="en-US" dirty="0" smtClean="0">
                <a:latin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cs typeface="Arial" charset="0"/>
              </a:rPr>
              <a:t>Voeding</a:t>
            </a:r>
            <a:endParaRPr lang="en-US" dirty="0" smtClean="0">
              <a:latin typeface="Arial" charset="0"/>
              <a:cs typeface="Arial" charset="0"/>
            </a:endParaRPr>
          </a:p>
          <a:p>
            <a:pPr lvl="2"/>
            <a:r>
              <a:rPr lang="en-US" dirty="0" smtClean="0">
                <a:latin typeface="Arial" charset="0"/>
                <a:cs typeface="Arial" charset="0"/>
              </a:rPr>
              <a:t>Hart</a:t>
            </a:r>
          </a:p>
        </p:txBody>
      </p:sp>
      <p:pic>
        <p:nvPicPr>
          <p:cNvPr id="29699" name="Picture 3" descr="Deb and Lu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0"/>
            <a:ext cx="318928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61938" y="246063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latin typeface="Arial" charset="0"/>
              </a:rPr>
              <a:t>Nieuwe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onderwerpen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toegevoegd</a:t>
            </a:r>
            <a:r>
              <a:rPr lang="en-US" sz="4000" dirty="0" smtClean="0">
                <a:latin typeface="Arial" charset="0"/>
              </a:rPr>
              <a:t> in 2017</a:t>
            </a:r>
            <a:endParaRPr lang="en-US" sz="400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016245"/>
            <a:ext cx="8229600" cy="5295543"/>
          </a:xfrm>
          <a:extLst/>
        </p:spPr>
        <p:txBody>
          <a:bodyPr/>
          <a:lstStyle/>
          <a:p>
            <a:pPr marL="0" lvl="7" indent="0">
              <a:buFont typeface="Arial"/>
              <a:buNone/>
              <a:defRPr/>
            </a:pPr>
            <a:endParaRPr lang="en-US" sz="3200" dirty="0">
              <a:latin typeface="Arial" charset="0"/>
              <a:cs typeface="Arial" charset="0"/>
            </a:endParaRPr>
          </a:p>
          <a:p>
            <a:pPr marL="860425" lvl="8" indent="-469900">
              <a:defRPr/>
            </a:pPr>
            <a:r>
              <a:rPr lang="en-US" sz="3200" dirty="0" err="1" smtClean="0">
                <a:latin typeface="Arial" charset="0"/>
                <a:cs typeface="Arial" charset="0"/>
              </a:rPr>
              <a:t>Richtlijnen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voor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levenslange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Duchenne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zorg</a:t>
            </a:r>
            <a:endParaRPr lang="en-US" sz="3200" dirty="0">
              <a:latin typeface="Arial" charset="0"/>
              <a:cs typeface="Arial" charset="0"/>
            </a:endParaRPr>
          </a:p>
          <a:p>
            <a:pPr marL="860425" lvl="8" indent="-469900">
              <a:defRPr/>
            </a:pPr>
            <a:r>
              <a:rPr lang="en-US" sz="3200" dirty="0" err="1" smtClean="0">
                <a:latin typeface="Arial" charset="0"/>
                <a:cs typeface="Arial" charset="0"/>
              </a:rPr>
              <a:t>Primaire</a:t>
            </a:r>
            <a:r>
              <a:rPr lang="en-US" sz="3200" dirty="0" smtClean="0">
                <a:latin typeface="Arial" charset="0"/>
                <a:cs typeface="Arial" charset="0"/>
              </a:rPr>
              <a:t>/Acute </a:t>
            </a:r>
            <a:r>
              <a:rPr lang="en-US" sz="3200" dirty="0" err="1" smtClean="0">
                <a:latin typeface="Arial" charset="0"/>
                <a:cs typeface="Arial" charset="0"/>
              </a:rPr>
              <a:t>zorg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endParaRPr lang="en-US" sz="3200" dirty="0">
              <a:latin typeface="Arial" charset="0"/>
              <a:cs typeface="Arial" charset="0"/>
            </a:endParaRPr>
          </a:p>
          <a:p>
            <a:pPr marL="860425" lvl="8" indent="-469900">
              <a:defRPr/>
            </a:pPr>
            <a:r>
              <a:rPr lang="en-US" sz="3200" dirty="0" err="1" smtClean="0">
                <a:latin typeface="Arial" charset="0"/>
                <a:cs typeface="Arial" charset="0"/>
              </a:rPr>
              <a:t>Transitie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naar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volwassenzorg</a:t>
            </a:r>
            <a:endParaRPr lang="en-US" sz="3200" dirty="0">
              <a:latin typeface="Arial" charset="0"/>
              <a:cs typeface="Arial" charset="0"/>
            </a:endParaRPr>
          </a:p>
          <a:p>
            <a:pPr marL="860425" lvl="8" indent="-469900">
              <a:defRPr/>
            </a:pPr>
            <a:r>
              <a:rPr lang="en-US" sz="3200" dirty="0" err="1" smtClean="0">
                <a:latin typeface="Arial" charset="0"/>
                <a:cs typeface="Arial" charset="0"/>
              </a:rPr>
              <a:t>Belangrijke</a:t>
            </a:r>
            <a:r>
              <a:rPr lang="en-US" sz="3200" dirty="0" smtClean="0">
                <a:latin typeface="Arial" charset="0"/>
                <a:cs typeface="Arial" charset="0"/>
              </a:rPr>
              <a:t> </a:t>
            </a:r>
            <a:r>
              <a:rPr lang="en-US" sz="3200" dirty="0" err="1" smtClean="0">
                <a:latin typeface="Arial" charset="0"/>
                <a:cs typeface="Arial" charset="0"/>
              </a:rPr>
              <a:t>wijzigingen</a:t>
            </a:r>
            <a:r>
              <a:rPr lang="en-US" sz="3200" dirty="0" smtClean="0">
                <a:latin typeface="Arial" charset="0"/>
                <a:cs typeface="Arial" charset="0"/>
              </a:rPr>
              <a:t> in </a:t>
            </a:r>
            <a:r>
              <a:rPr lang="en-US" sz="3200" dirty="0" err="1" smtClean="0">
                <a:latin typeface="Arial" charset="0"/>
                <a:cs typeface="Arial" charset="0"/>
              </a:rPr>
              <a:t>hoofdstukken</a:t>
            </a:r>
            <a:endParaRPr lang="en-US" sz="3200" dirty="0" smtClean="0">
              <a:latin typeface="Arial" charset="0"/>
              <a:cs typeface="Arial" charset="0"/>
            </a:endParaRPr>
          </a:p>
          <a:p>
            <a:pPr marL="390525" lvl="8" indent="0">
              <a:buNone/>
              <a:defRPr/>
            </a:pPr>
            <a:r>
              <a:rPr lang="en-US" sz="3200" dirty="0" smtClean="0">
                <a:latin typeface="Arial" charset="0"/>
                <a:cs typeface="Arial" charset="0"/>
              </a:rPr>
              <a:t>    		over  (on)</a:t>
            </a:r>
            <a:r>
              <a:rPr lang="en-US" sz="3200" dirty="0" err="1" smtClean="0">
                <a:latin typeface="Arial" charset="0"/>
                <a:cs typeface="Arial" charset="0"/>
              </a:rPr>
              <a:t>gezond</a:t>
            </a:r>
            <a:r>
              <a:rPr lang="en-US" sz="3200" dirty="0" smtClean="0">
                <a:latin typeface="Arial" charset="0"/>
                <a:cs typeface="Arial" charset="0"/>
              </a:rPr>
              <a:t> bot en </a:t>
            </a:r>
            <a:r>
              <a:rPr lang="en-US" sz="3200" dirty="0" err="1" smtClean="0">
                <a:latin typeface="Arial" charset="0"/>
                <a:cs typeface="Arial" charset="0"/>
              </a:rPr>
              <a:t>Maagdarm</a:t>
            </a:r>
            <a:r>
              <a:rPr lang="en-US" sz="3200" dirty="0" smtClean="0">
                <a:latin typeface="Arial" charset="0"/>
                <a:cs typeface="Arial" charset="0"/>
              </a:rPr>
              <a:t> 			</a:t>
            </a:r>
            <a:r>
              <a:rPr lang="en-US" sz="3200" dirty="0" err="1" smtClean="0">
                <a:latin typeface="Arial" charset="0"/>
                <a:cs typeface="Arial" charset="0"/>
              </a:rPr>
              <a:t>problemen</a:t>
            </a:r>
            <a:endParaRPr lang="en-US" dirty="0"/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894" y="5003381"/>
            <a:ext cx="1189490" cy="11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9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CBubbleGraph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95250"/>
            <a:ext cx="82550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8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Hoofdzaken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voor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Duchenne</a:t>
            </a:r>
            <a:endParaRPr lang="en-US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31183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/>
              <a:t>Wereldwijd</a:t>
            </a:r>
            <a:r>
              <a:rPr lang="en-US" sz="2400" dirty="0" smtClean="0"/>
              <a:t> </a:t>
            </a:r>
            <a:r>
              <a:rPr lang="en-US" sz="2400" dirty="0" err="1" smtClean="0"/>
              <a:t>initiatief</a:t>
            </a:r>
            <a:r>
              <a:rPr lang="en-US" sz="2400" dirty="0" smtClean="0"/>
              <a:t> </a:t>
            </a:r>
            <a:r>
              <a:rPr lang="en-US" sz="2400" dirty="0" err="1" smtClean="0"/>
              <a:t>ter</a:t>
            </a:r>
            <a:r>
              <a:rPr lang="en-US" sz="2400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	</a:t>
            </a:r>
            <a:r>
              <a:rPr lang="en-US" sz="2400" dirty="0" err="1" smtClean="0"/>
              <a:t>verbetering</a:t>
            </a:r>
            <a:r>
              <a:rPr lang="en-US" sz="2400" dirty="0" smtClean="0"/>
              <a:t> van </a:t>
            </a:r>
            <a:r>
              <a:rPr lang="en-US" sz="2400" dirty="0" err="1" smtClean="0"/>
              <a:t>zorg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DMD</a:t>
            </a:r>
          </a:p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marL="0" indent="0" eaLnBrk="1" hangingPunct="1">
              <a:buNone/>
              <a:defRPr/>
            </a:pPr>
            <a:r>
              <a:rPr lang="en-US" sz="2400" dirty="0"/>
              <a:t>	</a:t>
            </a:r>
            <a:r>
              <a:rPr lang="en-US" sz="2400" dirty="0" err="1" smtClean="0"/>
              <a:t>Aanvankelijk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vinden</a:t>
            </a:r>
            <a:r>
              <a:rPr lang="en-US" sz="2400" dirty="0" smtClean="0"/>
              <a:t> op:</a:t>
            </a:r>
          </a:p>
          <a:p>
            <a:pPr lvl="1" eaLnBrk="1" hangingPunct="1">
              <a:defRPr/>
            </a:pPr>
            <a:r>
              <a:rPr lang="en-US" sz="2400" dirty="0" smtClean="0">
                <a:hlinkClick r:id="rId2"/>
              </a:rPr>
              <a:t>www.parentprojectmd.org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>
                <a:hlinkClick r:id="rId3"/>
              </a:rPr>
              <a:t>www.duchenne.nl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err="1" smtClean="0"/>
              <a:t>Alle</a:t>
            </a:r>
            <a:r>
              <a:rPr lang="en-US" sz="2400" dirty="0" smtClean="0"/>
              <a:t> </a:t>
            </a:r>
            <a:r>
              <a:rPr lang="en-US" sz="2400" dirty="0" err="1" smtClean="0"/>
              <a:t>hoofdzaken</a:t>
            </a:r>
            <a:r>
              <a:rPr lang="en-US" sz="2400" dirty="0" smtClean="0"/>
              <a:t> over </a:t>
            </a:r>
            <a:r>
              <a:rPr lang="en-US" sz="2400" dirty="0" err="1" smtClean="0"/>
              <a:t>Duchenne</a:t>
            </a:r>
            <a:r>
              <a:rPr lang="en-US" sz="2400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err="1" smtClean="0"/>
              <a:t>zorg</a:t>
            </a:r>
            <a:r>
              <a:rPr lang="en-US" sz="2400" dirty="0" smtClean="0"/>
              <a:t> </a:t>
            </a:r>
            <a:r>
              <a:rPr lang="en-US" sz="2400" dirty="0" err="1" smtClean="0"/>
              <a:t>beschikbaar</a:t>
            </a:r>
            <a:r>
              <a:rPr lang="en-US" sz="2400" dirty="0" smtClean="0"/>
              <a:t> op 1 </a:t>
            </a:r>
            <a:r>
              <a:rPr lang="en-US" sz="2400" dirty="0" err="1" smtClean="0"/>
              <a:t>pagina</a:t>
            </a:r>
            <a:r>
              <a:rPr lang="en-US" sz="2400" dirty="0" smtClean="0"/>
              <a:t>.</a:t>
            </a:r>
          </a:p>
          <a:p>
            <a:pPr eaLnBrk="1" hangingPunct="1">
              <a:defRPr/>
            </a:pPr>
            <a:r>
              <a:rPr lang="en-US" sz="2400" dirty="0" err="1" smtClean="0"/>
              <a:t>Inmiddels</a:t>
            </a:r>
            <a:r>
              <a:rPr lang="en-US" sz="2400" dirty="0" smtClean="0"/>
              <a:t> in</a:t>
            </a:r>
            <a:r>
              <a:rPr lang="en-US" sz="2400" dirty="0"/>
              <a:t> </a:t>
            </a:r>
            <a:r>
              <a:rPr lang="en-US" sz="2400" dirty="0" smtClean="0"/>
              <a:t>33 </a:t>
            </a:r>
            <a:r>
              <a:rPr lang="en-US" sz="2400" dirty="0" err="1" smtClean="0"/>
              <a:t>talen</a:t>
            </a:r>
            <a:r>
              <a:rPr lang="en-US" sz="2400" dirty="0" smtClean="0"/>
              <a:t> op	</a:t>
            </a:r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>
                <a:hlinkClick r:id="rId4"/>
              </a:rPr>
              <a:t>www.treatnmd.org</a:t>
            </a:r>
            <a:endParaRPr lang="en-US" sz="2400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" name="Afbeelding 1" descr="Imperatives-N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91" y="805855"/>
            <a:ext cx="3814409" cy="53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Update van de Care Considerations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err="1" smtClean="0"/>
              <a:t>Gepubliceerd</a:t>
            </a:r>
            <a:r>
              <a:rPr lang="en-US" dirty="0" smtClean="0"/>
              <a:t> in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delen</a:t>
            </a:r>
            <a:r>
              <a:rPr lang="en-US" dirty="0" smtClean="0"/>
              <a:t> van ‘the Lancet’</a:t>
            </a:r>
          </a:p>
          <a:p>
            <a:pPr lvl="1"/>
            <a:r>
              <a:rPr lang="en-US" dirty="0" err="1" smtClean="0"/>
              <a:t>Zijn</a:t>
            </a:r>
            <a:r>
              <a:rPr lang="en-US" dirty="0" smtClean="0"/>
              <a:t> nu in review (</a:t>
            </a:r>
            <a:r>
              <a:rPr lang="en-US" dirty="0" err="1" smtClean="0"/>
              <a:t>controle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Hopelijk</a:t>
            </a:r>
            <a:r>
              <a:rPr lang="en-US" dirty="0" smtClean="0"/>
              <a:t> </a:t>
            </a:r>
            <a:r>
              <a:rPr lang="en-US" dirty="0" err="1" smtClean="0"/>
              <a:t>gepubliceerd</a:t>
            </a:r>
            <a:r>
              <a:rPr lang="en-US" dirty="0" smtClean="0"/>
              <a:t> in 2e </a:t>
            </a:r>
            <a:r>
              <a:rPr lang="en-US" dirty="0" err="1" smtClean="0"/>
              <a:t>kwartaal</a:t>
            </a:r>
            <a:r>
              <a:rPr lang="en-US" dirty="0" smtClean="0"/>
              <a:t> 2017 (NU!)</a:t>
            </a:r>
            <a:endParaRPr lang="en-US" dirty="0"/>
          </a:p>
        </p:txBody>
      </p:sp>
      <p:pic>
        <p:nvPicPr>
          <p:cNvPr id="11" name="Picture 10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83" y="3980744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Familie</a:t>
            </a:r>
            <a:r>
              <a:rPr lang="en-US" dirty="0" smtClean="0"/>
              <a:t> </a:t>
            </a:r>
            <a:r>
              <a:rPr lang="en-US" dirty="0" err="1" smtClean="0"/>
              <a:t>Gids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90" y="1521433"/>
            <a:ext cx="8229600" cy="4525963"/>
          </a:xfrm>
        </p:spPr>
        <p:txBody>
          <a:bodyPr/>
          <a:lstStyle/>
          <a:p>
            <a:r>
              <a:rPr lang="en-US" sz="2400" dirty="0" err="1" smtClean="0"/>
              <a:t>Informatie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families </a:t>
            </a:r>
            <a:r>
              <a:rPr lang="en-US" sz="2400" dirty="0" err="1" smtClean="0"/>
              <a:t>wordt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err="1" smtClean="0"/>
              <a:t>ook</a:t>
            </a:r>
            <a:r>
              <a:rPr lang="en-US" sz="2400" dirty="0" smtClean="0"/>
              <a:t> </a:t>
            </a:r>
            <a:r>
              <a:rPr lang="en-US" sz="2400" dirty="0" err="1" smtClean="0"/>
              <a:t>aangepast</a:t>
            </a:r>
            <a:r>
              <a:rPr lang="en-US" sz="2400" dirty="0" smtClean="0"/>
              <a:t>. </a:t>
            </a:r>
          </a:p>
          <a:p>
            <a:r>
              <a:rPr lang="en-US" sz="2400" dirty="0" err="1" smtClean="0"/>
              <a:t>Samenwerking</a:t>
            </a:r>
            <a:r>
              <a:rPr lang="en-US" sz="2400" dirty="0" smtClean="0"/>
              <a:t> </a:t>
            </a:r>
            <a:r>
              <a:rPr lang="en-US" sz="2400" dirty="0" err="1" smtClean="0"/>
              <a:t>tussen</a:t>
            </a:r>
            <a:r>
              <a:rPr lang="en-US" sz="2400" dirty="0" smtClean="0"/>
              <a:t> PPMD, UPPMD </a:t>
            </a:r>
          </a:p>
          <a:p>
            <a:pPr marL="0" indent="0">
              <a:buNone/>
            </a:pPr>
            <a:r>
              <a:rPr lang="en-US" sz="2400" dirty="0" smtClean="0"/>
              <a:t>     (</a:t>
            </a:r>
            <a:r>
              <a:rPr lang="en-US" sz="2400" dirty="0" err="1" smtClean="0"/>
              <a:t>wereldwijde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organisatie</a:t>
            </a:r>
            <a:r>
              <a:rPr lang="en-US" sz="2400" dirty="0" smtClean="0"/>
              <a:t> HQ in NL), </a:t>
            </a:r>
          </a:p>
          <a:p>
            <a:r>
              <a:rPr lang="en-US" sz="2400" dirty="0" smtClean="0"/>
              <a:t>TREAT-NMD and MDA</a:t>
            </a:r>
          </a:p>
          <a:p>
            <a:pPr lvl="1"/>
            <a:r>
              <a:rPr lang="en-US" sz="2400" dirty="0" err="1" smtClean="0"/>
              <a:t>Ontwikkeling</a:t>
            </a:r>
            <a:r>
              <a:rPr lang="en-US" sz="2400" dirty="0" smtClean="0"/>
              <a:t> van </a:t>
            </a:r>
            <a:r>
              <a:rPr lang="en-US" sz="2400" dirty="0" err="1" smtClean="0"/>
              <a:t>tekst</a:t>
            </a:r>
            <a:r>
              <a:rPr lang="en-US" sz="2400" dirty="0" smtClean="0"/>
              <a:t>/</a:t>
            </a:r>
            <a:r>
              <a:rPr lang="en-US" sz="2400" dirty="0" err="1" smtClean="0"/>
              <a:t>inhoud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Opmaak</a:t>
            </a:r>
            <a:endParaRPr lang="en-US" sz="2400" dirty="0" smtClean="0"/>
          </a:p>
          <a:p>
            <a:pPr lvl="1"/>
            <a:r>
              <a:rPr lang="en-US" sz="2400" dirty="0" err="1" smtClean="0"/>
              <a:t>Drukken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Vertalen</a:t>
            </a:r>
            <a:endParaRPr lang="en-US" sz="2400" dirty="0" smtClean="0"/>
          </a:p>
        </p:txBody>
      </p:sp>
      <p:pic>
        <p:nvPicPr>
          <p:cNvPr id="4" name="Picture 3" descr="Patti &amp; Kev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40079"/>
            <a:ext cx="2229556" cy="33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207</TotalTime>
  <Words>606</Words>
  <Application>Microsoft Macintosh PowerPoint</Application>
  <PresentationFormat>Diavoorstelling (4:3)</PresentationFormat>
  <Paragraphs>147</Paragraphs>
  <Slides>19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Default Theme</vt:lpstr>
      <vt:lpstr>Uitgebreide zorg Duchenne Parent Project NL Mei 20, 2107</vt:lpstr>
      <vt:lpstr>PowerPoint-presentatie</vt:lpstr>
      <vt:lpstr>Muscular Dystrophy Community Assistance Research and Education Act “MD CARE Act”  (Wet in de VS)</vt:lpstr>
      <vt:lpstr>“Zorg overwegingen” 2010</vt:lpstr>
      <vt:lpstr>Nieuwe onderwerpen toegevoegd in 2017</vt:lpstr>
      <vt:lpstr>PowerPoint-presentatie</vt:lpstr>
      <vt:lpstr>Hoofdzaken voor Duchenne</vt:lpstr>
      <vt:lpstr>Update van de Care Considerations</vt:lpstr>
      <vt:lpstr>Familie Gids</vt:lpstr>
      <vt:lpstr>Zorg pagina’s op websites</vt:lpstr>
      <vt:lpstr>Nieuwe zorgstandaarden voor neuromusculaire zorg</vt:lpstr>
      <vt:lpstr>Neuromusculaire Zorg</vt:lpstr>
      <vt:lpstr>Draagster onderzoek in Nationwide Children’s Hospital</vt:lpstr>
      <vt:lpstr>Corticosteroiden</vt:lpstr>
      <vt:lpstr>‘PJ Nicholoff Steroid Protocol’</vt:lpstr>
      <vt:lpstr>Revalidatie</vt:lpstr>
      <vt:lpstr>Voeding</vt:lpstr>
      <vt:lpstr>Endocrinologie/ Botgezondheid</vt:lpstr>
      <vt:lpstr>PowerPoint-presentatie</vt:lpstr>
    </vt:vector>
  </TitlesOfParts>
  <Company>Cincinnati Children's Hosptial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Duchenne Care Dutch Parent Project May 20, 2107</dc:title>
  <dc:creator>Kathleen Kinnett</dc:creator>
  <cp:lastModifiedBy>Mirjam Franken</cp:lastModifiedBy>
  <cp:revision>28</cp:revision>
  <dcterms:created xsi:type="dcterms:W3CDTF">2017-05-16T18:19:01Z</dcterms:created>
  <dcterms:modified xsi:type="dcterms:W3CDTF">2017-05-31T10:47:27Z</dcterms:modified>
</cp:coreProperties>
</file>